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33"/>
  </p:notesMasterIdLst>
  <p:handoutMasterIdLst>
    <p:handoutMasterId r:id="rId34"/>
  </p:handoutMasterIdLst>
  <p:sldIdLst>
    <p:sldId id="259" r:id="rId6"/>
    <p:sldId id="269" r:id="rId7"/>
    <p:sldId id="298" r:id="rId8"/>
    <p:sldId id="299" r:id="rId9"/>
    <p:sldId id="306" r:id="rId10"/>
    <p:sldId id="297" r:id="rId11"/>
    <p:sldId id="324" r:id="rId12"/>
    <p:sldId id="308" r:id="rId13"/>
    <p:sldId id="300" r:id="rId14"/>
    <p:sldId id="314" r:id="rId15"/>
    <p:sldId id="271" r:id="rId16"/>
    <p:sldId id="301" r:id="rId17"/>
    <p:sldId id="302" r:id="rId18"/>
    <p:sldId id="303" r:id="rId19"/>
    <p:sldId id="315" r:id="rId20"/>
    <p:sldId id="316" r:id="rId21"/>
    <p:sldId id="317" r:id="rId22"/>
    <p:sldId id="318" r:id="rId23"/>
    <p:sldId id="319" r:id="rId24"/>
    <p:sldId id="305" r:id="rId25"/>
    <p:sldId id="275" r:id="rId26"/>
    <p:sldId id="280" r:id="rId27"/>
    <p:sldId id="320" r:id="rId28"/>
    <p:sldId id="321" r:id="rId29"/>
    <p:sldId id="322" r:id="rId30"/>
    <p:sldId id="323" r:id="rId31"/>
    <p:sldId id="289" r:id="rId32"/>
  </p:sldIdLst>
  <p:sldSz cx="10058400" cy="566578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EFEF"/>
    <a:srgbClr val="00A0E9"/>
    <a:srgbClr val="B6B6B6"/>
    <a:srgbClr val="009FE7"/>
    <a:srgbClr val="717171"/>
    <a:srgbClr val="404040"/>
    <a:srgbClr val="648FFC"/>
    <a:srgbClr val="043ECE"/>
    <a:srgbClr val="EDEDED"/>
    <a:srgbClr val="0221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320" autoAdjust="0"/>
  </p:normalViewPr>
  <p:slideViewPr>
    <p:cSldViewPr snapToGrid="0">
      <p:cViewPr varScale="1">
        <p:scale>
          <a:sx n="105" d="100"/>
          <a:sy n="105" d="100"/>
        </p:scale>
        <p:origin x="302" y="62"/>
      </p:cViewPr>
      <p:guideLst/>
    </p:cSldViewPr>
  </p:slideViewPr>
  <p:notesTextViewPr>
    <p:cViewPr>
      <p:scale>
        <a:sx n="1" d="1"/>
        <a:sy n="1" d="1"/>
      </p:scale>
      <p:origin x="0" y="0"/>
    </p:cViewPr>
  </p:notesTextViewPr>
  <p:notesViewPr>
    <p:cSldViewPr snapToGrid="0">
      <p:cViewPr varScale="1">
        <p:scale>
          <a:sx n="115" d="100"/>
          <a:sy n="115" d="100"/>
        </p:scale>
        <p:origin x="24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FE3B6AE4-0ADA-472A-8CDC-E6D116846B16}" type="datetimeFigureOut">
              <a:rPr lang="zh-CN" altLang="en-US" smtClean="0"/>
              <a:t>2020/5/8</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7E9744A4-484A-4053-90C0-4A427E2FA737}" type="slidenum">
              <a:rPr lang="zh-CN" altLang="en-US" smtClean="0"/>
              <a:t>‹#›</a:t>
            </a:fld>
            <a:endParaRPr lang="zh-CN" altLang="en-US"/>
          </a:p>
        </p:txBody>
      </p:sp>
    </p:spTree>
    <p:extLst>
      <p:ext uri="{BB962C8B-B14F-4D97-AF65-F5344CB8AC3E}">
        <p14:creationId xmlns:p14="http://schemas.microsoft.com/office/powerpoint/2010/main" val="3761471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C361A36-C21B-4E8C-A74F-F5C27452B2F4}" type="datetimeFigureOut">
              <a:rPr lang="zh-CN" altLang="en-US" smtClean="0"/>
              <a:t>2020/5/8</a:t>
            </a:fld>
            <a:endParaRPr lang="zh-CN" altLang="en-US"/>
          </a:p>
        </p:txBody>
      </p:sp>
      <p:sp>
        <p:nvSpPr>
          <p:cNvPr id="4" name="幻灯片图像占位符 3"/>
          <p:cNvSpPr>
            <a:spLocks noGrp="1" noRot="1" noChangeAspect="1"/>
          </p:cNvSpPr>
          <p:nvPr>
            <p:ph type="sldImg" idx="2"/>
          </p:nvPr>
        </p:nvSpPr>
        <p:spPr>
          <a:xfrm>
            <a:off x="2517775" y="857250"/>
            <a:ext cx="410845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DADDC53-40C2-4A3A-BC8E-88164DD180F0}" type="slidenum">
              <a:rPr lang="zh-CN" altLang="en-US" smtClean="0"/>
              <a:t>‹#›</a:t>
            </a:fld>
            <a:endParaRPr lang="zh-CN" altLang="en-US"/>
          </a:p>
        </p:txBody>
      </p:sp>
    </p:spTree>
    <p:extLst>
      <p:ext uri="{BB962C8B-B14F-4D97-AF65-F5344CB8AC3E}">
        <p14:creationId xmlns:p14="http://schemas.microsoft.com/office/powerpoint/2010/main" val="305748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613D20-15AC-4A3A-973D-1C1264A2E86F}" type="slidenum">
              <a:rPr lang="zh-CN" altLang="en-US" smtClean="0"/>
              <a:t>5</a:t>
            </a:fld>
            <a:endParaRPr lang="zh-CN" altLang="en-US"/>
          </a:p>
        </p:txBody>
      </p:sp>
    </p:spTree>
    <p:extLst>
      <p:ext uri="{BB962C8B-B14F-4D97-AF65-F5344CB8AC3E}">
        <p14:creationId xmlns:p14="http://schemas.microsoft.com/office/powerpoint/2010/main" val="3913294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32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EZVIZ follows international security standards and industry requirements and takes them as the internal control framework.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EZVIZ has passed certification of many agencies globally, and now serves as an </a:t>
            </a:r>
            <a:r>
              <a:rPr lang="en-US" altLang="zh-CN" sz="1200" kern="1200" dirty="0" err="1" smtClean="0">
                <a:solidFill>
                  <a:schemeClr val="tx1"/>
                </a:solidFill>
                <a:effectLst/>
                <a:latin typeface="+mn-lt"/>
                <a:ea typeface="+mn-ea"/>
                <a:cs typeface="+mn-cs"/>
              </a:rPr>
              <a:t>IoT</a:t>
            </a:r>
            <a:r>
              <a:rPr lang="en-US" altLang="zh-CN" sz="1200" kern="1200" dirty="0" smtClean="0">
                <a:solidFill>
                  <a:schemeClr val="tx1"/>
                </a:solidFill>
                <a:effectLst/>
                <a:latin typeface="+mn-lt"/>
                <a:ea typeface="+mn-ea"/>
                <a:cs typeface="+mn-cs"/>
              </a:rPr>
              <a:t> solution provider with the most comprehensive certificates over the world.</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See the following for our certification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DADDC53-40C2-4A3A-BC8E-88164DD180F0}" type="slidenum">
              <a:rPr lang="zh-CN" altLang="en-US" smtClean="0"/>
              <a:t>20</a:t>
            </a:fld>
            <a:endParaRPr lang="zh-CN" altLang="en-US"/>
          </a:p>
        </p:txBody>
      </p:sp>
    </p:spTree>
    <p:extLst>
      <p:ext uri="{BB962C8B-B14F-4D97-AF65-F5344CB8AC3E}">
        <p14:creationId xmlns:p14="http://schemas.microsoft.com/office/powerpoint/2010/main" val="118685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ISO27001 – global security standard</a:t>
            </a:r>
          </a:p>
          <a:p>
            <a:r>
              <a:rPr lang="en-US" altLang="zh-CN" dirty="0" smtClean="0"/>
              <a:t>ISO20000</a:t>
            </a:r>
            <a:r>
              <a:rPr lang="en-US" altLang="zh-CN" baseline="0" dirty="0" smtClean="0"/>
              <a:t> - </a:t>
            </a:r>
            <a:r>
              <a:rPr lang="es-419" altLang="zh-CN" dirty="0" smtClean="0"/>
              <a:t>IT Service Management</a:t>
            </a:r>
          </a:p>
          <a:p>
            <a:r>
              <a:rPr lang="es-419" altLang="zh-CN" dirty="0" smtClean="0"/>
              <a:t>ISO29151 - </a:t>
            </a:r>
            <a:r>
              <a:rPr lang="en-US" altLang="zh-CN" sz="1200" kern="1200" dirty="0" smtClean="0">
                <a:solidFill>
                  <a:schemeClr val="tx1"/>
                </a:solidFill>
                <a:effectLst/>
                <a:latin typeface="+mn-lt"/>
                <a:ea typeface="+mn-ea"/>
                <a:cs typeface="+mn-cs"/>
              </a:rPr>
              <a:t>which is an international standard specifically for the protection of personal information.</a:t>
            </a:r>
          </a:p>
          <a:p>
            <a:r>
              <a:rPr lang="en-US" altLang="zh-CN" sz="1200" kern="1200" dirty="0" smtClean="0">
                <a:solidFill>
                  <a:schemeClr val="tx1"/>
                </a:solidFill>
                <a:effectLst/>
                <a:latin typeface="+mn-lt"/>
                <a:ea typeface="+mn-ea"/>
                <a:cs typeface="+mn-cs"/>
              </a:rPr>
              <a:t>CSA STAR - is a security rating and certification system for cloud services, Certified companies indicate that their system have fully met the security control requirements.</a:t>
            </a:r>
          </a:p>
          <a:p>
            <a:r>
              <a:rPr lang="en-US" altLang="zh-CN" sz="1200" kern="1200" dirty="0" smtClean="0">
                <a:solidFill>
                  <a:schemeClr val="tx1"/>
                </a:solidFill>
                <a:effectLst/>
                <a:latin typeface="+mn-lt"/>
                <a:ea typeface="+mn-ea"/>
                <a:cs typeface="+mn-cs"/>
              </a:rPr>
              <a:t>SOC2TypeI</a:t>
            </a:r>
            <a:r>
              <a:rPr lang="en-US" altLang="zh-CN" sz="1200" kern="1200" baseline="0" dirty="0" smtClean="0">
                <a:solidFill>
                  <a:schemeClr val="tx1"/>
                </a:solidFill>
                <a:effectLst/>
                <a:latin typeface="+mn-lt"/>
                <a:ea typeface="+mn-ea"/>
                <a:cs typeface="+mn-cs"/>
              </a:rPr>
              <a:t> - The Service Organization Control (SOC) 2 verifies that EZVIZ passed a strict audit of its internal controls, meeting the security, availability, confidentiality, and privacy standards set by American Institute of CPAs (AICPA).</a:t>
            </a:r>
            <a:endParaRPr lang="zh-CN" altLang="en-US" dirty="0"/>
          </a:p>
        </p:txBody>
      </p:sp>
      <p:sp>
        <p:nvSpPr>
          <p:cNvPr id="4" name="灯片编号占位符 3"/>
          <p:cNvSpPr>
            <a:spLocks noGrp="1"/>
          </p:cNvSpPr>
          <p:nvPr>
            <p:ph type="sldNum" sz="quarter" idx="10"/>
          </p:nvPr>
        </p:nvSpPr>
        <p:spPr/>
        <p:txBody>
          <a:bodyPr/>
          <a:lstStyle/>
          <a:p>
            <a:fld id="{0DADDC53-40C2-4A3A-BC8E-88164DD180F0}" type="slidenum">
              <a:rPr lang="zh-CN" altLang="en-US" smtClean="0"/>
              <a:t>21</a:t>
            </a:fld>
            <a:endParaRPr lang="zh-CN" altLang="en-US"/>
          </a:p>
        </p:txBody>
      </p:sp>
    </p:spTree>
    <p:extLst>
      <p:ext uri="{BB962C8B-B14F-4D97-AF65-F5344CB8AC3E}">
        <p14:creationId xmlns:p14="http://schemas.microsoft.com/office/powerpoint/2010/main" val="55348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ADDC53-40C2-4A3A-BC8E-88164DD180F0}" type="slidenum">
              <a:rPr lang="zh-CN" altLang="en-US" smtClean="0"/>
              <a:t>22</a:t>
            </a:fld>
            <a:endParaRPr lang="zh-CN" altLang="en-US"/>
          </a:p>
        </p:txBody>
      </p:sp>
    </p:spTree>
    <p:extLst>
      <p:ext uri="{BB962C8B-B14F-4D97-AF65-F5344CB8AC3E}">
        <p14:creationId xmlns:p14="http://schemas.microsoft.com/office/powerpoint/2010/main" val="333430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EZVIZ follows international security standards and industry requirements and takes them as the internal control framework.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EZVIZ has passed certification of many agencies globally, and now serves as an </a:t>
            </a:r>
            <a:r>
              <a:rPr lang="en-US" altLang="zh-CN" sz="1200" kern="1200" dirty="0" err="1" smtClean="0">
                <a:solidFill>
                  <a:schemeClr val="tx1"/>
                </a:solidFill>
                <a:effectLst/>
                <a:latin typeface="+mn-lt"/>
                <a:ea typeface="+mn-ea"/>
                <a:cs typeface="+mn-cs"/>
              </a:rPr>
              <a:t>IoT</a:t>
            </a:r>
            <a:r>
              <a:rPr lang="en-US" altLang="zh-CN" sz="1200" kern="1200" dirty="0" smtClean="0">
                <a:solidFill>
                  <a:schemeClr val="tx1"/>
                </a:solidFill>
                <a:effectLst/>
                <a:latin typeface="+mn-lt"/>
                <a:ea typeface="+mn-ea"/>
                <a:cs typeface="+mn-cs"/>
              </a:rPr>
              <a:t> solution provider with the most comprehensive certificates over the world.</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See the following for our certification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DADDC53-40C2-4A3A-BC8E-88164DD180F0}" type="slidenum">
              <a:rPr lang="zh-CN" altLang="en-US" smtClean="0"/>
              <a:t>23</a:t>
            </a:fld>
            <a:endParaRPr lang="zh-CN" altLang="en-US"/>
          </a:p>
        </p:txBody>
      </p:sp>
    </p:spTree>
    <p:extLst>
      <p:ext uri="{BB962C8B-B14F-4D97-AF65-F5344CB8AC3E}">
        <p14:creationId xmlns:p14="http://schemas.microsoft.com/office/powerpoint/2010/main" val="231474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28002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1899198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421287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AF613D20-15AC-4A3A-973D-1C1264A2E86F}" type="slidenum">
              <a:rPr lang="zh-CN" altLang="en-US" smtClean="0"/>
              <a:t>7</a:t>
            </a:fld>
            <a:endParaRPr lang="zh-CN" altLang="en-US"/>
          </a:p>
        </p:txBody>
      </p:sp>
    </p:spTree>
    <p:extLst>
      <p:ext uri="{BB962C8B-B14F-4D97-AF65-F5344CB8AC3E}">
        <p14:creationId xmlns:p14="http://schemas.microsoft.com/office/powerpoint/2010/main" val="123920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接入层：左到右，支持的设备包含家用到深度行业</a:t>
            </a:r>
            <a:endParaRPr lang="en-US" altLang="zh-CN" dirty="0" smtClean="0"/>
          </a:p>
          <a:p>
            <a:r>
              <a:rPr lang="zh-CN" altLang="en-US" dirty="0" smtClean="0"/>
              <a:t>中间：萤石云的基础服务</a:t>
            </a:r>
            <a:endParaRPr lang="en-US" altLang="zh-CN" dirty="0" smtClean="0"/>
          </a:p>
          <a:p>
            <a:r>
              <a:rPr lang="zh-CN" altLang="en-US" dirty="0" smtClean="0"/>
              <a:t>开放层</a:t>
            </a:r>
            <a:r>
              <a:rPr lang="en-US" altLang="zh-CN" dirty="0" smtClean="0"/>
              <a:t>4</a:t>
            </a:r>
            <a:r>
              <a:rPr lang="zh-CN" altLang="en-US" dirty="0" smtClean="0"/>
              <a:t>大能力开放：</a:t>
            </a:r>
            <a:endParaRPr lang="en-US" altLang="zh-CN" dirty="0" smtClean="0"/>
          </a:p>
          <a:p>
            <a:r>
              <a:rPr lang="zh-CN" altLang="en-US" dirty="0" smtClean="0"/>
              <a:t>棕色，视频流（实时视频、录像）开放、</a:t>
            </a:r>
            <a:endParaRPr lang="en-US" altLang="zh-CN" dirty="0" smtClean="0"/>
          </a:p>
          <a:p>
            <a:r>
              <a:rPr lang="zh-CN" altLang="en-US" dirty="0" smtClean="0"/>
              <a:t>绿色，互联互动（事件、控制）开放、</a:t>
            </a:r>
            <a:endParaRPr lang="en-US" altLang="zh-CN" dirty="0" smtClean="0"/>
          </a:p>
          <a:p>
            <a:r>
              <a:rPr lang="zh-CN" altLang="en-US" dirty="0" smtClean="0"/>
              <a:t>紫色，三方设备（</a:t>
            </a:r>
            <a:r>
              <a:rPr lang="en-US" altLang="zh-CN" dirty="0" smtClean="0"/>
              <a:t>3</a:t>
            </a:r>
            <a:r>
              <a:rPr lang="en-US" altLang="zh-CN" baseline="30000" dirty="0" smtClean="0"/>
              <a:t>rd</a:t>
            </a:r>
            <a:r>
              <a:rPr lang="en-US" altLang="zh-CN" dirty="0" smtClean="0"/>
              <a:t> </a:t>
            </a:r>
            <a:r>
              <a:rPr lang="zh-CN" altLang="en-US" dirty="0" smtClean="0"/>
              <a:t>设备，视频模组嵌入其他家电）开放、</a:t>
            </a:r>
            <a:endParaRPr lang="en-US" altLang="zh-CN" dirty="0" smtClean="0"/>
          </a:p>
          <a:p>
            <a:r>
              <a:rPr lang="zh-CN" altLang="en-US" dirty="0" smtClean="0"/>
              <a:t>蓝色，</a:t>
            </a:r>
            <a:r>
              <a:rPr lang="en-US" altLang="zh-CN" dirty="0" smtClean="0"/>
              <a:t>AI</a:t>
            </a:r>
            <a:r>
              <a:rPr lang="zh-CN" altLang="en-US" dirty="0" smtClean="0"/>
              <a:t>（视觉数据结构化）能力开放</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接下来，展示我们最常见的两个集成场景</a:t>
            </a:r>
            <a:endParaRPr lang="en-US" altLang="zh-CN" dirty="0" smtClean="0"/>
          </a:p>
        </p:txBody>
      </p:sp>
      <p:sp>
        <p:nvSpPr>
          <p:cNvPr id="4" name="灯片编号占位符 3"/>
          <p:cNvSpPr>
            <a:spLocks noGrp="1"/>
          </p:cNvSpPr>
          <p:nvPr>
            <p:ph type="sldNum" sz="quarter" idx="10"/>
          </p:nvPr>
        </p:nvSpPr>
        <p:spPr/>
        <p:txBody>
          <a:bodyPr/>
          <a:lstStyle/>
          <a:p>
            <a:fld id="{AF613D20-15AC-4A3A-973D-1C1264A2E86F}" type="slidenum">
              <a:rPr lang="zh-CN" altLang="en-US" smtClean="0"/>
              <a:t>8</a:t>
            </a:fld>
            <a:endParaRPr lang="zh-CN" altLang="en-US"/>
          </a:p>
        </p:txBody>
      </p:sp>
    </p:spTree>
    <p:extLst>
      <p:ext uri="{BB962C8B-B14F-4D97-AF65-F5344CB8AC3E}">
        <p14:creationId xmlns:p14="http://schemas.microsoft.com/office/powerpoint/2010/main" val="23266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613D20-15AC-4A3A-973D-1C1264A2E86F}" type="slidenum">
              <a:rPr lang="zh-CN" altLang="en-US" smtClean="0"/>
              <a:t>10</a:t>
            </a:fld>
            <a:endParaRPr lang="zh-CN" altLang="en-US"/>
          </a:p>
        </p:txBody>
      </p:sp>
    </p:spTree>
    <p:extLst>
      <p:ext uri="{BB962C8B-B14F-4D97-AF65-F5344CB8AC3E}">
        <p14:creationId xmlns:p14="http://schemas.microsoft.com/office/powerpoint/2010/main" val="227051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ADDC53-40C2-4A3A-BC8E-88164DD180F0}" type="slidenum">
              <a:rPr lang="zh-CN" altLang="en-US" smtClean="0"/>
              <a:t>14</a:t>
            </a:fld>
            <a:endParaRPr lang="zh-CN" altLang="en-US"/>
          </a:p>
        </p:txBody>
      </p:sp>
    </p:spTree>
    <p:extLst>
      <p:ext uri="{BB962C8B-B14F-4D97-AF65-F5344CB8AC3E}">
        <p14:creationId xmlns:p14="http://schemas.microsoft.com/office/powerpoint/2010/main" val="401571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75839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325459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65884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764729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6" name="标题 1"/>
          <p:cNvSpPr>
            <a:spLocks noGrp="1"/>
          </p:cNvSpPr>
          <p:nvPr>
            <p:ph type="title"/>
          </p:nvPr>
        </p:nvSpPr>
        <p:spPr>
          <a:xfrm>
            <a:off x="996413" y="1553150"/>
            <a:ext cx="8675370" cy="1095124"/>
          </a:xfrm>
        </p:spPr>
        <p:txBody>
          <a:bodyPr>
            <a:normAutofit/>
          </a:bodyPr>
          <a:lstStyle>
            <a:lvl1pPr>
              <a:defRPr sz="3600">
                <a:solidFill>
                  <a:schemeClr val="tx1">
                    <a:lumMod val="75000"/>
                    <a:lumOff val="25000"/>
                  </a:schemeClr>
                </a:solidFill>
              </a:defRPr>
            </a:lvl1pPr>
          </a:lstStyle>
          <a:p>
            <a:r>
              <a:rPr lang="zh-CN" altLang="en-US" dirty="0" smtClean="0"/>
              <a:t>单击此处编辑母版标题样式</a:t>
            </a:r>
            <a:endParaRPr lang="zh-CN" altLang="en-US" dirty="0"/>
          </a:p>
        </p:txBody>
      </p:sp>
      <p:sp>
        <p:nvSpPr>
          <p:cNvPr id="7" name="Text Placeholder 3"/>
          <p:cNvSpPr>
            <a:spLocks noGrp="1"/>
          </p:cNvSpPr>
          <p:nvPr>
            <p:ph type="body" sz="half" idx="2" hasCustomPrompt="1"/>
          </p:nvPr>
        </p:nvSpPr>
        <p:spPr>
          <a:xfrm>
            <a:off x="996412" y="3192455"/>
            <a:ext cx="5442487" cy="909645"/>
          </a:xfrm>
          <a:prstGeom prst="rect">
            <a:avLst/>
          </a:prstGeom>
        </p:spPr>
        <p:txBody>
          <a:bodyPr/>
          <a:lstStyle>
            <a:lvl1pPr marL="0" indent="0">
              <a:buNone/>
              <a:defRPr sz="1400">
                <a:solidFill>
                  <a:schemeClr val="bg1">
                    <a:lumMod val="50000"/>
                  </a:schemeClr>
                </a:solidFill>
              </a:defRPr>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zh-CN" altLang="en-US" dirty="0" smtClean="0"/>
              <a:t>正文文本</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714" y="208452"/>
            <a:ext cx="1757517" cy="444037"/>
          </a:xfrm>
          <a:prstGeom prst="rect">
            <a:avLst/>
          </a:prstGeom>
        </p:spPr>
      </p:pic>
    </p:spTree>
    <p:extLst>
      <p:ext uri="{BB962C8B-B14F-4D97-AF65-F5344CB8AC3E}">
        <p14:creationId xmlns:p14="http://schemas.microsoft.com/office/powerpoint/2010/main" val="4468669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691515" y="2675512"/>
            <a:ext cx="8675370" cy="2990277"/>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691515" y="1396774"/>
            <a:ext cx="8675370" cy="1137092"/>
          </a:xfrm>
        </p:spPr>
        <p:txBody>
          <a:bodyPr anchor="t">
            <a:normAutofit/>
          </a:bodyPr>
          <a:lstStyle>
            <a:lvl1pPr marL="0" indent="0" algn="ctr">
              <a:lnSpc>
                <a:spcPct val="100000"/>
              </a:lnSpc>
              <a:buNone/>
              <a:defRPr sz="1980"/>
            </a:lvl1pPr>
          </a:lstStyle>
          <a:p>
            <a:pPr lvl="0"/>
            <a:r>
              <a:rPr lang="zh-CN" altLang="en-US" dirty="0" smtClean="0"/>
              <a:t>编辑母版文本样式</a:t>
            </a:r>
          </a:p>
        </p:txBody>
      </p:sp>
    </p:spTree>
    <p:extLst>
      <p:ext uri="{BB962C8B-B14F-4D97-AF65-F5344CB8AC3E}">
        <p14:creationId xmlns:p14="http://schemas.microsoft.com/office/powerpoint/2010/main" val="1451661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52653" y="356900"/>
            <a:ext cx="8953096" cy="535350"/>
          </a:xfrm>
        </p:spPr>
        <p:txBody>
          <a:bodyPr vert="horz" lIns="101600" tIns="38100" rIns="76200" bIns="38100" rtlCol="0" anchor="ctr" anchorCtr="0">
            <a:noAutofit/>
          </a:bodyPr>
          <a:lstStyle>
            <a:lvl1pPr marL="0" marR="0" algn="l" defTabSz="754380" rtl="0" eaLnBrk="1" fontAlgn="auto" latinLnBrk="0" hangingPunct="1">
              <a:lnSpc>
                <a:spcPct val="100000"/>
              </a:lnSpc>
              <a:buNone/>
              <a:defRPr kumimoji="0" lang="zh-CN" altLang="en-US" sz="2310" b="1" i="0" u="none" strike="noStrike" kern="1200" cap="none" spc="165"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52653" y="1070701"/>
            <a:ext cx="8953096" cy="4164953"/>
          </a:xfrm>
        </p:spPr>
        <p:txBody>
          <a:bodyPr vert="horz" lIns="101600" tIns="0" rIns="82550" bIns="0" rtlCol="0">
            <a:noAutofit/>
          </a:bodyPr>
          <a:lstStyle>
            <a:lvl1pPr marL="188595" marR="0" lvl="0" indent="-188595" algn="l" defTabSz="754380" rtl="0" eaLnBrk="1" fontAlgn="auto" latinLnBrk="0" hangingPunct="1">
              <a:lnSpc>
                <a:spcPct val="130000"/>
              </a:lnSpc>
              <a:spcBef>
                <a:spcPts val="0"/>
              </a:spcBef>
              <a:spcAft>
                <a:spcPts val="825"/>
              </a:spcAft>
              <a:buFont typeface="Arial" panose="020B0604020202020204" pitchFamily="34" charset="0"/>
              <a:buChar char="•"/>
              <a:defRPr kumimoji="0" lang="zh-CN" altLang="en-US" sz="1320" b="0" i="0" u="none" strike="noStrike" kern="1200" cap="none" spc="124" normalizeH="0" baseline="0" noProof="1" dirty="0">
                <a:solidFill>
                  <a:schemeClr val="tx1">
                    <a:lumMod val="75000"/>
                    <a:lumOff val="25000"/>
                  </a:schemeClr>
                </a:solidFill>
                <a:uFillTx/>
                <a:latin typeface="+mn-lt"/>
                <a:ea typeface="+mn-ea"/>
                <a:cs typeface="+mn-cs"/>
                <a:sym typeface="+mn-ea"/>
              </a:defRPr>
            </a:lvl1pPr>
            <a:lvl2pPr marL="565785" marR="0" lvl="1" indent="-188595" algn="l" defTabSz="754380" rtl="0" eaLnBrk="1" fontAlgn="auto" latinLnBrk="0" hangingPunct="1">
              <a:lnSpc>
                <a:spcPct val="130000"/>
              </a:lnSpc>
              <a:spcBef>
                <a:spcPts val="0"/>
              </a:spcBef>
              <a:spcAft>
                <a:spcPts val="825"/>
              </a:spcAft>
              <a:buFont typeface="Arial" panose="020B0604020202020204" pitchFamily="34" charset="0"/>
              <a:buChar char="•"/>
              <a:tabLst>
                <a:tab pos="1328023" algn="l"/>
              </a:tabLst>
              <a:defRPr kumimoji="0" lang="zh-CN" altLang="en-US" sz="1320" b="0" i="0" u="none" strike="noStrike" kern="1200" cap="none" spc="124" normalizeH="0" baseline="0" noProof="1" dirty="0">
                <a:solidFill>
                  <a:schemeClr val="tx1">
                    <a:lumMod val="75000"/>
                    <a:lumOff val="25000"/>
                  </a:schemeClr>
                </a:solidFill>
                <a:uFillTx/>
                <a:latin typeface="+mn-lt"/>
                <a:ea typeface="+mn-ea"/>
                <a:cs typeface="+mn-cs"/>
                <a:sym typeface="+mn-ea"/>
              </a:defRPr>
            </a:lvl2pPr>
            <a:lvl3pPr marL="942975" marR="0" lvl="2" indent="-188595" algn="l" defTabSz="754380" rtl="0" eaLnBrk="1" fontAlgn="auto" latinLnBrk="0" hangingPunct="1">
              <a:lnSpc>
                <a:spcPct val="130000"/>
              </a:lnSpc>
              <a:spcBef>
                <a:spcPts val="0"/>
              </a:spcBef>
              <a:spcAft>
                <a:spcPts val="825"/>
              </a:spcAft>
              <a:buFont typeface="Arial" panose="020B0604020202020204" pitchFamily="34" charset="0"/>
              <a:buChar char="•"/>
              <a:defRPr kumimoji="0" lang="zh-CN" altLang="en-US" sz="1320" b="0" i="0" u="none" strike="noStrike" kern="1200" cap="none" spc="124" normalizeH="0" baseline="0" noProof="1" dirty="0">
                <a:solidFill>
                  <a:schemeClr val="tx1">
                    <a:lumMod val="75000"/>
                    <a:lumOff val="25000"/>
                  </a:schemeClr>
                </a:solidFill>
                <a:uFillTx/>
                <a:latin typeface="+mn-lt"/>
                <a:ea typeface="+mn-ea"/>
                <a:cs typeface="+mn-cs"/>
                <a:sym typeface="+mn-ea"/>
              </a:defRPr>
            </a:lvl3pPr>
            <a:lvl4pPr marL="1320165" marR="0" lvl="3" indent="-188595" algn="l" defTabSz="754380" rtl="0" eaLnBrk="1" fontAlgn="auto" latinLnBrk="0" hangingPunct="1">
              <a:lnSpc>
                <a:spcPct val="130000"/>
              </a:lnSpc>
              <a:spcBef>
                <a:spcPts val="0"/>
              </a:spcBef>
              <a:spcAft>
                <a:spcPts val="825"/>
              </a:spcAft>
              <a:buFont typeface="Arial" panose="020B0604020202020204" pitchFamily="34" charset="0"/>
              <a:buChar char="•"/>
              <a:defRPr kumimoji="0" lang="zh-CN" altLang="en-US" sz="1320" b="0" i="0" u="none" strike="noStrike" kern="1200" cap="none" spc="124" normalizeH="0" baseline="0" noProof="1" dirty="0">
                <a:solidFill>
                  <a:schemeClr val="tx1">
                    <a:lumMod val="75000"/>
                    <a:lumOff val="25000"/>
                  </a:schemeClr>
                </a:solidFill>
                <a:uFillTx/>
                <a:latin typeface="+mn-lt"/>
                <a:ea typeface="+mn-ea"/>
                <a:cs typeface="+mn-cs"/>
                <a:sym typeface="+mn-ea"/>
              </a:defRPr>
            </a:lvl4pPr>
            <a:lvl5pPr marL="1697355" marR="0" lvl="4" indent="-188595" algn="l" defTabSz="754380" rtl="0" eaLnBrk="1" fontAlgn="auto" latinLnBrk="0" hangingPunct="1">
              <a:lnSpc>
                <a:spcPct val="130000"/>
              </a:lnSpc>
              <a:spcBef>
                <a:spcPts val="0"/>
              </a:spcBef>
              <a:spcAft>
                <a:spcPts val="825"/>
              </a:spcAft>
              <a:buFont typeface="Arial" panose="020B0604020202020204" pitchFamily="34" charset="0"/>
              <a:buChar char="•"/>
              <a:defRPr kumimoji="0" lang="zh-CN" altLang="en-US" sz="1320" b="0" i="0" u="none" strike="noStrike" kern="1200" cap="none" spc="124"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2020/5/8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0309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 name="文本框 9"/>
          <p:cNvSpPr txBox="1"/>
          <p:nvPr userDrawn="1"/>
        </p:nvSpPr>
        <p:spPr>
          <a:xfrm>
            <a:off x="1018130" y="2565192"/>
            <a:ext cx="3896770" cy="369332"/>
          </a:xfrm>
          <a:prstGeom prst="rect">
            <a:avLst/>
          </a:prstGeom>
          <a:noFill/>
        </p:spPr>
        <p:txBody>
          <a:bodyPr wrap="square" rtlCol="0">
            <a:spAutoFit/>
          </a:bodyPr>
          <a:lstStyle/>
          <a:p>
            <a:r>
              <a:rPr lang="en-US" altLang="zh-CN" b="1" dirty="0" smtClean="0">
                <a:solidFill>
                  <a:srgbClr val="404040"/>
                </a:solidFill>
                <a:latin typeface="Roboto Medium" panose="02000000000000000000" pitchFamily="2" charset="0"/>
                <a:ea typeface="Roboto Medium" panose="02000000000000000000" pitchFamily="2" charset="0"/>
              </a:rPr>
              <a:t>Table of Contents</a:t>
            </a:r>
            <a:endParaRPr lang="zh-CN" altLang="en-US" b="1" dirty="0">
              <a:solidFill>
                <a:srgbClr val="404040"/>
              </a:solidFill>
              <a:latin typeface="Roboto Medium" panose="02000000000000000000" pitchFamily="2" charset="0"/>
            </a:endParaRPr>
          </a:p>
        </p:txBody>
      </p:sp>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23256" b="15508"/>
          <a:stretch/>
        </p:blipFill>
        <p:spPr>
          <a:xfrm>
            <a:off x="0" y="0"/>
            <a:ext cx="10058400" cy="2186941"/>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323" y="165892"/>
            <a:ext cx="974442" cy="246193"/>
          </a:xfrm>
          <a:prstGeom prst="rect">
            <a:avLst/>
          </a:prstGeom>
        </p:spPr>
      </p:pic>
      <p:sp>
        <p:nvSpPr>
          <p:cNvPr id="13" name="椭圆 12"/>
          <p:cNvSpPr/>
          <p:nvPr userDrawn="1"/>
        </p:nvSpPr>
        <p:spPr>
          <a:xfrm>
            <a:off x="996084" y="2565192"/>
            <a:ext cx="84668" cy="84668"/>
          </a:xfrm>
          <a:prstGeom prst="ellipse">
            <a:avLst/>
          </a:prstGeom>
          <a:noFill/>
          <a:ln w="38100">
            <a:solidFill>
              <a:srgbClr val="648FF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spTree>
    <p:extLst>
      <p:ext uri="{BB962C8B-B14F-4D97-AF65-F5344CB8AC3E}">
        <p14:creationId xmlns:p14="http://schemas.microsoft.com/office/powerpoint/2010/main" val="29451206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
    <p:spTree>
      <p:nvGrpSpPr>
        <p:cNvPr id="1" name=""/>
        <p:cNvGrpSpPr/>
        <p:nvPr/>
      </p:nvGrpSpPr>
      <p:grpSpPr>
        <a:xfrm>
          <a:off x="0" y="0"/>
          <a:ext cx="0" cy="0"/>
          <a:chOff x="0" y="0"/>
          <a:chExt cx="0" cy="0"/>
        </a:xfrm>
      </p:grpSpPr>
      <p:sp>
        <p:nvSpPr>
          <p:cNvPr id="4" name="椭圆 3"/>
          <p:cNvSpPr/>
          <p:nvPr userDrawn="1"/>
        </p:nvSpPr>
        <p:spPr>
          <a:xfrm>
            <a:off x="-2570343" y="-1640672"/>
            <a:ext cx="8645072" cy="8645072"/>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4891314" y="1195508"/>
            <a:ext cx="2972713" cy="2972713"/>
          </a:xfrm>
          <a:prstGeom prst="ellipse">
            <a:avLst/>
          </a:prstGeom>
          <a:solidFill>
            <a:srgbClr val="00A0E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9437301" y="2060765"/>
            <a:ext cx="1242198" cy="1242198"/>
          </a:xfrm>
          <a:prstGeom prst="ellipse">
            <a:avLst/>
          </a:prstGeom>
          <a:noFill/>
          <a:ln>
            <a:solidFill>
              <a:srgbClr val="00A0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87057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7" name="文本框 6"/>
          <p:cNvSpPr txBox="1"/>
          <p:nvPr userDrawn="1"/>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spTree>
    <p:extLst>
      <p:ext uri="{BB962C8B-B14F-4D97-AF65-F5344CB8AC3E}">
        <p14:creationId xmlns:p14="http://schemas.microsoft.com/office/powerpoint/2010/main" val="12699819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 t="7035" r="248" b="29291"/>
          <a:stretch/>
        </p:blipFill>
        <p:spPr>
          <a:xfrm>
            <a:off x="3" y="-1"/>
            <a:ext cx="10058398" cy="4413648"/>
          </a:xfrm>
          <a:custGeom>
            <a:avLst/>
            <a:gdLst>
              <a:gd name="connsiteX0" fmla="*/ 0 w 10058398"/>
              <a:gd name="connsiteY0" fmla="*/ 0 h 4413648"/>
              <a:gd name="connsiteX1" fmla="*/ 10058398 w 10058398"/>
              <a:gd name="connsiteY1" fmla="*/ 0 h 4413648"/>
              <a:gd name="connsiteX2" fmla="*/ 10058398 w 10058398"/>
              <a:gd name="connsiteY2" fmla="*/ 3890532 h 4413648"/>
              <a:gd name="connsiteX3" fmla="*/ 9920410 w 10058398"/>
              <a:gd name="connsiteY3" fmla="*/ 3920571 h 4413648"/>
              <a:gd name="connsiteX4" fmla="*/ 5029196 w 10058398"/>
              <a:gd name="connsiteY4" fmla="*/ 4413648 h 4413648"/>
              <a:gd name="connsiteX5" fmla="*/ 137980 w 10058398"/>
              <a:gd name="connsiteY5" fmla="*/ 3920571 h 4413648"/>
              <a:gd name="connsiteX6" fmla="*/ 0 w 10058398"/>
              <a:gd name="connsiteY6" fmla="*/ 3890534 h 441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8" h="4413648">
                <a:moveTo>
                  <a:pt x="0" y="0"/>
                </a:moveTo>
                <a:lnTo>
                  <a:pt x="10058398" y="0"/>
                </a:lnTo>
                <a:lnTo>
                  <a:pt x="10058398" y="3890532"/>
                </a:lnTo>
                <a:lnTo>
                  <a:pt x="9920410" y="3920571"/>
                </a:lnTo>
                <a:cubicBezTo>
                  <a:pt x="8340504" y="4243868"/>
                  <a:pt x="6704677" y="4413648"/>
                  <a:pt x="5029196" y="4413648"/>
                </a:cubicBezTo>
                <a:cubicBezTo>
                  <a:pt x="3353714" y="4413648"/>
                  <a:pt x="1717887" y="4243868"/>
                  <a:pt x="137980" y="3920571"/>
                </a:cubicBezTo>
                <a:lnTo>
                  <a:pt x="0" y="3890534"/>
                </a:lnTo>
                <a:close/>
              </a:path>
            </a:pathLst>
          </a:custGeom>
        </p:spPr>
      </p:pic>
      <p:sp>
        <p:nvSpPr>
          <p:cNvPr id="9" name="任意多边形 8"/>
          <p:cNvSpPr/>
          <p:nvPr userDrawn="1"/>
        </p:nvSpPr>
        <p:spPr>
          <a:xfrm>
            <a:off x="1" y="-135293"/>
            <a:ext cx="10058399" cy="4548940"/>
          </a:xfrm>
          <a:custGeom>
            <a:avLst/>
            <a:gdLst>
              <a:gd name="connsiteX0" fmla="*/ 0 w 10058399"/>
              <a:gd name="connsiteY0" fmla="*/ 0 h 4548940"/>
              <a:gd name="connsiteX1" fmla="*/ 10058399 w 10058399"/>
              <a:gd name="connsiteY1" fmla="*/ 0 h 4548940"/>
              <a:gd name="connsiteX2" fmla="*/ 10058399 w 10058399"/>
              <a:gd name="connsiteY2" fmla="*/ 4025825 h 4548940"/>
              <a:gd name="connsiteX3" fmla="*/ 9920413 w 10058399"/>
              <a:gd name="connsiteY3" fmla="*/ 4055863 h 4548940"/>
              <a:gd name="connsiteX4" fmla="*/ 5029199 w 10058399"/>
              <a:gd name="connsiteY4" fmla="*/ 4548940 h 4548940"/>
              <a:gd name="connsiteX5" fmla="*/ 137983 w 10058399"/>
              <a:gd name="connsiteY5" fmla="*/ 4055863 h 4548940"/>
              <a:gd name="connsiteX6" fmla="*/ 0 w 10058399"/>
              <a:gd name="connsiteY6" fmla="*/ 4025825 h 45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9" h="4548940">
                <a:moveTo>
                  <a:pt x="0" y="0"/>
                </a:moveTo>
                <a:lnTo>
                  <a:pt x="10058399" y="0"/>
                </a:lnTo>
                <a:lnTo>
                  <a:pt x="10058399" y="4025825"/>
                </a:lnTo>
                <a:lnTo>
                  <a:pt x="9920413" y="4055863"/>
                </a:lnTo>
                <a:cubicBezTo>
                  <a:pt x="8340507" y="4379160"/>
                  <a:pt x="6704680" y="4548940"/>
                  <a:pt x="5029199" y="4548940"/>
                </a:cubicBezTo>
                <a:cubicBezTo>
                  <a:pt x="3353717" y="4548940"/>
                  <a:pt x="1717890" y="4379160"/>
                  <a:pt x="137983" y="4055863"/>
                </a:cubicBezTo>
                <a:lnTo>
                  <a:pt x="0" y="4025825"/>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2" y="-94816"/>
            <a:ext cx="10058399" cy="4508464"/>
          </a:xfrm>
          <a:custGeom>
            <a:avLst/>
            <a:gdLst>
              <a:gd name="connsiteX0" fmla="*/ 0 w 10058399"/>
              <a:gd name="connsiteY0" fmla="*/ 0 h 4508464"/>
              <a:gd name="connsiteX1" fmla="*/ 10058399 w 10058399"/>
              <a:gd name="connsiteY1" fmla="*/ 0 h 4508464"/>
              <a:gd name="connsiteX2" fmla="*/ 10058399 w 10058399"/>
              <a:gd name="connsiteY2" fmla="*/ 3985347 h 4508464"/>
              <a:gd name="connsiteX3" fmla="*/ 9920412 w 10058399"/>
              <a:gd name="connsiteY3" fmla="*/ 4015387 h 4508464"/>
              <a:gd name="connsiteX4" fmla="*/ 5029198 w 10058399"/>
              <a:gd name="connsiteY4" fmla="*/ 4508464 h 4508464"/>
              <a:gd name="connsiteX5" fmla="*/ 137982 w 10058399"/>
              <a:gd name="connsiteY5" fmla="*/ 4015387 h 4508464"/>
              <a:gd name="connsiteX6" fmla="*/ 0 w 10058399"/>
              <a:gd name="connsiteY6" fmla="*/ 3985348 h 45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9" h="4508464">
                <a:moveTo>
                  <a:pt x="0" y="0"/>
                </a:moveTo>
                <a:lnTo>
                  <a:pt x="10058399" y="0"/>
                </a:lnTo>
                <a:lnTo>
                  <a:pt x="10058399" y="3985347"/>
                </a:lnTo>
                <a:lnTo>
                  <a:pt x="9920412" y="4015387"/>
                </a:lnTo>
                <a:cubicBezTo>
                  <a:pt x="8340506" y="4338683"/>
                  <a:pt x="6704679" y="4508464"/>
                  <a:pt x="5029198" y="4508464"/>
                </a:cubicBezTo>
                <a:cubicBezTo>
                  <a:pt x="3353716" y="4508464"/>
                  <a:pt x="1717889" y="4338683"/>
                  <a:pt x="137982" y="4015387"/>
                </a:cubicBezTo>
                <a:lnTo>
                  <a:pt x="0" y="3985348"/>
                </a:lnTo>
                <a:close/>
              </a:path>
            </a:pathLst>
          </a:custGeom>
          <a:gradFill>
            <a:gsLst>
              <a:gs pos="100000">
                <a:schemeClr val="accent1">
                  <a:alpha val="50000"/>
                  <a:lumMod val="45000"/>
                  <a:lumOff val="55000"/>
                </a:schemeClr>
              </a:gs>
              <a:gs pos="25000">
                <a:srgbClr val="648FFC">
                  <a:lumMod val="6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2775724" y="1904127"/>
            <a:ext cx="4506954" cy="784830"/>
          </a:xfrm>
          <a:prstGeom prst="rect">
            <a:avLst/>
          </a:prstGeom>
          <a:noFill/>
        </p:spPr>
        <p:txBody>
          <a:bodyPr wrap="square" rtlCol="0">
            <a:spAutoFit/>
          </a:bodyPr>
          <a:lstStyle/>
          <a:p>
            <a:pPr algn="ctr"/>
            <a:r>
              <a:rPr lang="en-US" altLang="zh-CN" sz="4500" dirty="0" smtClean="0">
                <a:solidFill>
                  <a:schemeClr val="bg1"/>
                </a:solidFill>
                <a:latin typeface="Roboto Medium" panose="02000000000000000000" pitchFamily="2" charset="0"/>
                <a:ea typeface="Roboto Medium" panose="02000000000000000000" pitchFamily="2" charset="0"/>
              </a:rPr>
              <a:t>THANK YOU</a:t>
            </a:r>
            <a:endParaRPr lang="zh-CN" altLang="en-US" sz="4500" dirty="0">
              <a:solidFill>
                <a:schemeClr val="bg1"/>
              </a:solidFill>
              <a:latin typeface="Roboto Medium" panose="02000000000000000000" pitchFamily="2" charset="0"/>
              <a:ea typeface="微软雅黑" panose="020B0503020204020204" pitchFamily="34" charset="-122"/>
            </a:endParaRPr>
          </a:p>
        </p:txBody>
      </p:sp>
      <p:sp>
        <p:nvSpPr>
          <p:cNvPr id="12" name="椭圆 11"/>
          <p:cNvSpPr/>
          <p:nvPr userDrawn="1"/>
        </p:nvSpPr>
        <p:spPr>
          <a:xfrm>
            <a:off x="3280188" y="1904127"/>
            <a:ext cx="138334" cy="138334"/>
          </a:xfrm>
          <a:prstGeom prst="ellipse">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spTree>
    <p:extLst>
      <p:ext uri="{BB962C8B-B14F-4D97-AF65-F5344CB8AC3E}">
        <p14:creationId xmlns:p14="http://schemas.microsoft.com/office/powerpoint/2010/main" val="4888722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5242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92825" y="377719"/>
            <a:ext cx="3244096" cy="1322017"/>
          </a:xfrm>
        </p:spPr>
        <p:txBody>
          <a:bodyPr anchor="b"/>
          <a:lstStyle>
            <a:lvl1pPr>
              <a:defRPr sz="264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276130" y="815769"/>
            <a:ext cx="5092065" cy="4026382"/>
          </a:xfrm>
          <a:prstGeom prst="rect">
            <a:avLst/>
          </a:prstGeom>
        </p:spPr>
        <p:txBody>
          <a:bodyPr anchor="t"/>
          <a:lstStyle>
            <a:lvl1pPr marL="0" indent="0">
              <a:buNone/>
              <a:defRPr sz="2640"/>
            </a:lvl1pPr>
            <a:lvl2pPr marL="377190" indent="0">
              <a:buNone/>
              <a:defRPr sz="2310"/>
            </a:lvl2pPr>
            <a:lvl3pPr marL="754380" indent="0">
              <a:buNone/>
              <a:defRPr sz="1980"/>
            </a:lvl3pPr>
            <a:lvl4pPr marL="1131570" indent="0">
              <a:buNone/>
              <a:defRPr sz="1650"/>
            </a:lvl4pPr>
            <a:lvl5pPr marL="1508760" indent="0">
              <a:buNone/>
              <a:defRPr sz="1650"/>
            </a:lvl5pPr>
            <a:lvl6pPr marL="1885950" indent="0">
              <a:buNone/>
              <a:defRPr sz="1650"/>
            </a:lvl6pPr>
            <a:lvl7pPr marL="2263140" indent="0">
              <a:buNone/>
              <a:defRPr sz="1650"/>
            </a:lvl7pPr>
            <a:lvl8pPr marL="2640330" indent="0">
              <a:buNone/>
              <a:defRPr sz="1650"/>
            </a:lvl8pPr>
            <a:lvl9pPr marL="3017520" indent="0">
              <a:buNone/>
              <a:defRPr sz="165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92825" y="1699736"/>
            <a:ext cx="3244096" cy="3148972"/>
          </a:xfrm>
          <a:prstGeom prst="rect">
            <a:avLst/>
          </a:prstGeo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zh-CN" altLang="en-US" smtClean="0"/>
              <a:t>编辑母版文本样式</a:t>
            </a:r>
          </a:p>
        </p:txBody>
      </p:sp>
      <p:sp>
        <p:nvSpPr>
          <p:cNvPr id="5" name="Date Placeholder 4"/>
          <p:cNvSpPr>
            <a:spLocks noGrp="1"/>
          </p:cNvSpPr>
          <p:nvPr>
            <p:ph type="dt" sz="half" idx="10"/>
          </p:nvPr>
        </p:nvSpPr>
        <p:spPr>
          <a:xfrm>
            <a:off x="691515" y="5251346"/>
            <a:ext cx="2263140" cy="301651"/>
          </a:xfrm>
          <a:prstGeom prst="rect">
            <a:avLst/>
          </a:prstGeom>
        </p:spPr>
        <p:txBody>
          <a:bodyPr/>
          <a:lstStyle/>
          <a:p>
            <a:fld id="{713A41B0-9431-4BB5-AB2A-49AE86549220}" type="datetimeFigureOut">
              <a:rPr lang="zh-CN" altLang="en-US" smtClean="0"/>
              <a:t>2020/5/8</a:t>
            </a:fld>
            <a:endParaRPr lang="zh-CN" altLang="en-US"/>
          </a:p>
        </p:txBody>
      </p:sp>
      <p:sp>
        <p:nvSpPr>
          <p:cNvPr id="6" name="Footer Placeholder 5"/>
          <p:cNvSpPr>
            <a:spLocks noGrp="1"/>
          </p:cNvSpPr>
          <p:nvPr>
            <p:ph type="ftr" sz="quarter" idx="11"/>
          </p:nvPr>
        </p:nvSpPr>
        <p:spPr>
          <a:xfrm>
            <a:off x="3331845" y="5251346"/>
            <a:ext cx="3394710" cy="301651"/>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7103745" y="5251346"/>
            <a:ext cx="2263140" cy="301651"/>
          </a:xfrm>
          <a:prstGeom prst="rect">
            <a:avLst/>
          </a:prstGeom>
        </p:spPr>
        <p:txBody>
          <a:bodyPr/>
          <a:lstStyle/>
          <a:p>
            <a:fld id="{1A5123CB-36C4-4C0E-940D-86BFB214063E}" type="slidenum">
              <a:rPr lang="zh-CN" altLang="en-US" smtClean="0"/>
              <a:t>‹#›</a:t>
            </a:fld>
            <a:endParaRPr lang="zh-CN" altLang="en-US"/>
          </a:p>
        </p:txBody>
      </p:sp>
    </p:spTree>
    <p:extLst>
      <p:ext uri="{BB962C8B-B14F-4D97-AF65-F5344CB8AC3E}">
        <p14:creationId xmlns:p14="http://schemas.microsoft.com/office/powerpoint/2010/main" val="236181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91515" y="1508254"/>
            <a:ext cx="8675370" cy="359489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91515" y="5251346"/>
            <a:ext cx="2263140" cy="301651"/>
          </a:xfrm>
          <a:prstGeom prst="rect">
            <a:avLst/>
          </a:prstGeom>
        </p:spPr>
        <p:txBody>
          <a:bodyPr/>
          <a:lstStyle/>
          <a:p>
            <a:fld id="{713A41B0-9431-4BB5-AB2A-49AE86549220}" type="datetimeFigureOut">
              <a:rPr lang="zh-CN" altLang="en-US" smtClean="0"/>
              <a:t>2020/5/8</a:t>
            </a:fld>
            <a:endParaRPr lang="zh-CN" altLang="en-US"/>
          </a:p>
        </p:txBody>
      </p:sp>
      <p:sp>
        <p:nvSpPr>
          <p:cNvPr id="5" name="Footer Placeholder 4"/>
          <p:cNvSpPr>
            <a:spLocks noGrp="1"/>
          </p:cNvSpPr>
          <p:nvPr>
            <p:ph type="ftr" sz="quarter" idx="11"/>
          </p:nvPr>
        </p:nvSpPr>
        <p:spPr>
          <a:xfrm>
            <a:off x="3331845" y="5251346"/>
            <a:ext cx="3394710" cy="301651"/>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103745" y="5251346"/>
            <a:ext cx="2263140" cy="301651"/>
          </a:xfrm>
          <a:prstGeom prst="rect">
            <a:avLst/>
          </a:prstGeom>
        </p:spPr>
        <p:txBody>
          <a:bodyPr/>
          <a:lstStyle/>
          <a:p>
            <a:fld id="{1A5123CB-36C4-4C0E-940D-86BFB214063E}" type="slidenum">
              <a:rPr lang="zh-CN" altLang="en-US" smtClean="0"/>
              <a:t>‹#›</a:t>
            </a:fld>
            <a:endParaRPr lang="zh-CN" altLang="en-US"/>
          </a:p>
        </p:txBody>
      </p:sp>
    </p:spTree>
    <p:extLst>
      <p:ext uri="{BB962C8B-B14F-4D97-AF65-F5344CB8AC3E}">
        <p14:creationId xmlns:p14="http://schemas.microsoft.com/office/powerpoint/2010/main" val="79706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2" y="301651"/>
            <a:ext cx="2168843" cy="480149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91515" y="301651"/>
            <a:ext cx="6380798" cy="480149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91515" y="5251346"/>
            <a:ext cx="2263140" cy="301651"/>
          </a:xfrm>
          <a:prstGeom prst="rect">
            <a:avLst/>
          </a:prstGeom>
        </p:spPr>
        <p:txBody>
          <a:bodyPr/>
          <a:lstStyle/>
          <a:p>
            <a:fld id="{713A41B0-9431-4BB5-AB2A-49AE86549220}" type="datetimeFigureOut">
              <a:rPr lang="zh-CN" altLang="en-US" smtClean="0"/>
              <a:t>2020/5/8</a:t>
            </a:fld>
            <a:endParaRPr lang="zh-CN" altLang="en-US"/>
          </a:p>
        </p:txBody>
      </p:sp>
      <p:sp>
        <p:nvSpPr>
          <p:cNvPr id="5" name="Footer Placeholder 4"/>
          <p:cNvSpPr>
            <a:spLocks noGrp="1"/>
          </p:cNvSpPr>
          <p:nvPr>
            <p:ph type="ftr" sz="quarter" idx="11"/>
          </p:nvPr>
        </p:nvSpPr>
        <p:spPr>
          <a:xfrm>
            <a:off x="3331845" y="5251346"/>
            <a:ext cx="3394710" cy="301651"/>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103745" y="5251346"/>
            <a:ext cx="2263140" cy="301651"/>
          </a:xfrm>
          <a:prstGeom prst="rect">
            <a:avLst/>
          </a:prstGeom>
        </p:spPr>
        <p:txBody>
          <a:bodyPr/>
          <a:lstStyle/>
          <a:p>
            <a:fld id="{1A5123CB-36C4-4C0E-940D-86BFB214063E}" type="slidenum">
              <a:rPr lang="zh-CN" altLang="en-US" smtClean="0"/>
              <a:t>‹#›</a:t>
            </a:fld>
            <a:endParaRPr lang="zh-CN" altLang="en-US"/>
          </a:p>
        </p:txBody>
      </p:sp>
    </p:spTree>
    <p:extLst>
      <p:ext uri="{BB962C8B-B14F-4D97-AF65-F5344CB8AC3E}">
        <p14:creationId xmlns:p14="http://schemas.microsoft.com/office/powerpoint/2010/main" val="240452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01651"/>
            <a:ext cx="8675370" cy="1095124"/>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65819651"/>
      </p:ext>
    </p:extLst>
  </p:cSld>
  <p:clrMap bg1="lt1" tx1="dk1" bg2="lt2" tx2="dk2" accent1="accent1" accent2="accent2" accent3="accent3" accent4="accent4" accent5="accent5" accent6="accent6" hlink="hlink" folHlink="folHlink"/>
  <p:sldLayoutIdLst>
    <p:sldLayoutId id="2147483672" r:id="rId1"/>
    <p:sldLayoutId id="2147483665" r:id="rId2"/>
    <p:sldLayoutId id="2147483673" r:id="rId3"/>
    <p:sldLayoutId id="2147483666" r:id="rId4"/>
    <p:sldLayoutId id="2147483668" r:id="rId5"/>
    <p:sldLayoutId id="2147483667" r:id="rId6"/>
    <p:sldLayoutId id="2147483669" r:id="rId7"/>
    <p:sldLayoutId id="2147483670" r:id="rId8"/>
    <p:sldLayoutId id="2147483671" r:id="rId9"/>
    <p:sldLayoutId id="2147483674" r:id="rId10"/>
    <p:sldLayoutId id="2147483675" r:id="rId11"/>
  </p:sldLayoutIdLst>
  <p:txStyles>
    <p:titleStyle>
      <a:lvl1pPr algn="l" defTabSz="754380" rtl="0" eaLnBrk="1" latinLnBrk="0" hangingPunct="1">
        <a:lnSpc>
          <a:spcPct val="90000"/>
        </a:lnSpc>
        <a:spcBef>
          <a:spcPct val="0"/>
        </a:spcBef>
        <a:buNone/>
        <a:defRPr sz="3630" kern="1200">
          <a:solidFill>
            <a:schemeClr val="tx1"/>
          </a:solidFill>
          <a:latin typeface="Roboto" panose="02000000000000000000" pitchFamily="2" charset="0"/>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8.xml"/><Relationship Id="rId7" Type="http://schemas.openxmlformats.org/officeDocument/2006/relationships/notesSlide" Target="../notesSlides/notesSlide6.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6.xml"/><Relationship Id="rId5" Type="http://schemas.openxmlformats.org/officeDocument/2006/relationships/tags" Target="../tags/tag10.xml"/><Relationship Id="rId10" Type="http://schemas.openxmlformats.org/officeDocument/2006/relationships/image" Target="../media/image26.jpeg"/><Relationship Id="rId4" Type="http://schemas.openxmlformats.org/officeDocument/2006/relationships/tags" Target="../tags/tag9.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3.xml"/><Relationship Id="rId7" Type="http://schemas.openxmlformats.org/officeDocument/2006/relationships/notesSlide" Target="../notesSlides/notesSlide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6.xml"/><Relationship Id="rId5" Type="http://schemas.openxmlformats.org/officeDocument/2006/relationships/tags" Target="../tags/tag15.xml"/><Relationship Id="rId10" Type="http://schemas.openxmlformats.org/officeDocument/2006/relationships/image" Target="../media/image27.png"/><Relationship Id="rId4" Type="http://schemas.openxmlformats.org/officeDocument/2006/relationships/tags" Target="../tags/tag14.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8.xml"/><Relationship Id="rId7" Type="http://schemas.openxmlformats.org/officeDocument/2006/relationships/notesSlide" Target="../notesSlides/notesSlide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6.xml"/><Relationship Id="rId5" Type="http://schemas.openxmlformats.org/officeDocument/2006/relationships/tags" Target="../tags/tag20.xml"/><Relationship Id="rId10" Type="http://schemas.openxmlformats.org/officeDocument/2006/relationships/image" Target="../media/image28.png"/><Relationship Id="rId4" Type="http://schemas.openxmlformats.org/officeDocument/2006/relationships/tags" Target="../tags/tag19.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3.xml"/><Relationship Id="rId7" Type="http://schemas.openxmlformats.org/officeDocument/2006/relationships/notesSlide" Target="../notesSlides/notesSlide9.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8.xml"/><Relationship Id="rId7" Type="http://schemas.openxmlformats.org/officeDocument/2006/relationships/notesSlide" Target="../notesSlides/notesSlide10.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6.xml"/><Relationship Id="rId5" Type="http://schemas.openxmlformats.org/officeDocument/2006/relationships/tags" Target="../tags/tag30.xml"/><Relationship Id="rId10" Type="http://schemas.openxmlformats.org/officeDocument/2006/relationships/image" Target="../media/image31.png"/><Relationship Id="rId4" Type="http://schemas.openxmlformats.org/officeDocument/2006/relationships/tags" Target="../tags/tag29.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4.png"/><Relationship Id="rId7" Type="http://schemas.openxmlformats.org/officeDocument/2006/relationships/hyperlink" Target="http://www.ezvizlife.com/" TargetMode="External"/><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microsoft.com/office/2007/relationships/hdphoto" Target="../media/hdphoto3.wdp"/><Relationship Id="rId7" Type="http://schemas.openxmlformats.org/officeDocument/2006/relationships/image" Target="../media/image18.emf"/><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510486" y="-751800"/>
            <a:ext cx="7345620" cy="7345620"/>
          </a:xfrm>
          <a:prstGeom prst="ellipse">
            <a:avLst/>
          </a:prstGeom>
          <a:blipFill dpi="0" rotWithShape="1">
            <a:blip r:embed="rId2">
              <a:extLst>
                <a:ext uri="{BEBA8EAE-BF5A-486C-A8C5-ECC9F3942E4B}">
                  <a14:imgProps xmlns:a14="http://schemas.microsoft.com/office/drawing/2010/main">
                    <a14:imgLayer r:embed="rId3"/>
                  </a14:imgProps>
                </a:ext>
              </a:extLst>
            </a:blip>
            <a:srcRect/>
            <a:stretch>
              <a:fillRect l="-4890" t="6556" r="-10772" b="84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27339" t="24015" r="48073" b="31441"/>
          <a:stretch/>
        </p:blipFill>
        <p:spPr>
          <a:xfrm>
            <a:off x="2729494" y="1348971"/>
            <a:ext cx="2472538" cy="2523743"/>
          </a:xfrm>
          <a:prstGeom prst="rect">
            <a:avLst/>
          </a:prstGeom>
        </p:spPr>
      </p:pic>
      <p:sp>
        <p:nvSpPr>
          <p:cNvPr id="12" name="文本占位符 11"/>
          <p:cNvSpPr txBox="1">
            <a:spLocks/>
          </p:cNvSpPr>
          <p:nvPr/>
        </p:nvSpPr>
        <p:spPr>
          <a:xfrm>
            <a:off x="834181" y="4045919"/>
            <a:ext cx="5067300" cy="858590"/>
          </a:xfrm>
          <a:prstGeom prst="rect">
            <a:avLst/>
          </a:prstGeom>
        </p:spPr>
        <p:txBody>
          <a:bodyPr>
            <a:normAutofit/>
          </a:bodyPr>
          <a:lstStyle>
            <a:lvl1pPr marL="0" marR="0" indent="0" algn="l" defTabSz="754380" rtl="0" eaLnBrk="1" fontAlgn="auto" latinLnBrk="0" hangingPunct="1">
              <a:lnSpc>
                <a:spcPts val="300"/>
              </a:lnSpc>
              <a:spcBef>
                <a:spcPts val="825"/>
              </a:spcBef>
              <a:spcAft>
                <a:spcPts val="0"/>
              </a:spcAft>
              <a:buClrTx/>
              <a:buSzTx/>
              <a:buFont typeface="Arial" panose="020B0604020202020204" pitchFamily="34" charset="0"/>
              <a:buNone/>
              <a:tabLst/>
              <a:defRPr sz="1000" kern="1000" cap="none"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400"/>
              </a:lnSpc>
              <a:spcBef>
                <a:spcPts val="1200"/>
              </a:spcBef>
            </a:pPr>
            <a:r>
              <a:rPr lang="en-US" altLang="zh-CN" sz="1400" dirty="0" smtClean="0">
                <a:solidFill>
                  <a:schemeClr val="tx1">
                    <a:lumMod val="50000"/>
                    <a:lumOff val="50000"/>
                  </a:schemeClr>
                </a:solidFill>
                <a:latin typeface="Roboto" panose="02000000000000000000" pitchFamily="2" charset="0"/>
                <a:ea typeface="Roboto" panose="02000000000000000000" pitchFamily="2" charset="0"/>
              </a:rPr>
              <a:t>Name: Shawn</a:t>
            </a:r>
          </a:p>
          <a:p>
            <a:pPr>
              <a:lnSpc>
                <a:spcPts val="400"/>
              </a:lnSpc>
              <a:spcBef>
                <a:spcPts val="1200"/>
              </a:spcBef>
            </a:pPr>
            <a:r>
              <a:rPr lang="en-US" altLang="zh-CN" sz="1400" dirty="0" smtClean="0">
                <a:solidFill>
                  <a:schemeClr val="tx1">
                    <a:lumMod val="50000"/>
                    <a:lumOff val="50000"/>
                  </a:schemeClr>
                </a:solidFill>
                <a:latin typeface="Roboto" panose="02000000000000000000" pitchFamily="2" charset="0"/>
                <a:ea typeface="Roboto" panose="02000000000000000000" pitchFamily="2" charset="0"/>
              </a:rPr>
              <a:t>Department: Technical support Department</a:t>
            </a:r>
            <a:endParaRPr lang="zh-CN" altLang="en-US" sz="1400" dirty="0">
              <a:solidFill>
                <a:schemeClr val="tx1">
                  <a:lumMod val="50000"/>
                  <a:lumOff val="50000"/>
                </a:schemeClr>
              </a:solidFill>
              <a:latin typeface="Roboto" panose="02000000000000000000" pitchFamily="2" charset="0"/>
            </a:endParaRPr>
          </a:p>
        </p:txBody>
      </p:sp>
      <p:sp>
        <p:nvSpPr>
          <p:cNvPr id="9" name="文本占位符 11"/>
          <p:cNvSpPr txBox="1">
            <a:spLocks/>
          </p:cNvSpPr>
          <p:nvPr/>
        </p:nvSpPr>
        <p:spPr>
          <a:xfrm>
            <a:off x="834180" y="1978224"/>
            <a:ext cx="5324795" cy="1265238"/>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r>
              <a:rPr lang="en-US" altLang="zh-CN" kern="700" cap="none" dirty="0" smtClean="0">
                <a:latin typeface="Roboto Medium" panose="02000000000000000000" pitchFamily="2" charset="0"/>
                <a:ea typeface="Roboto Medium" panose="02000000000000000000" pitchFamily="2" charset="0"/>
              </a:rPr>
              <a:t>Cloud platform solution introduction</a:t>
            </a:r>
            <a:endParaRPr lang="zh-CN" altLang="en-US" kern="700" cap="none" dirty="0">
              <a:latin typeface="Roboto Medium" panose="02000000000000000000" pitchFamily="2" charset="0"/>
            </a:endParaRPr>
          </a:p>
        </p:txBody>
      </p:sp>
      <p:sp>
        <p:nvSpPr>
          <p:cNvPr id="11" name="文本占位符 11"/>
          <p:cNvSpPr txBox="1">
            <a:spLocks/>
          </p:cNvSpPr>
          <p:nvPr/>
        </p:nvSpPr>
        <p:spPr>
          <a:xfrm>
            <a:off x="834181" y="3243462"/>
            <a:ext cx="5067300" cy="598574"/>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r>
              <a:rPr lang="en-US" altLang="zh-CN" sz="2000" dirty="0" smtClean="0">
                <a:solidFill>
                  <a:srgbClr val="727071"/>
                </a:solidFill>
                <a:latin typeface="Roboto" panose="02000000000000000000" pitchFamily="2" charset="0"/>
                <a:ea typeface="Roboto" panose="02000000000000000000" pitchFamily="2" charset="0"/>
              </a:rPr>
              <a:t>Build you own </a:t>
            </a:r>
            <a:r>
              <a:rPr lang="en-US" altLang="zh-CN" sz="2000" dirty="0" err="1" smtClean="0">
                <a:solidFill>
                  <a:srgbClr val="727071"/>
                </a:solidFill>
                <a:latin typeface="Roboto" panose="02000000000000000000" pitchFamily="2" charset="0"/>
                <a:ea typeface="Roboto" panose="02000000000000000000" pitchFamily="2" charset="0"/>
              </a:rPr>
              <a:t>IoT</a:t>
            </a:r>
            <a:r>
              <a:rPr lang="en-US" altLang="zh-CN" sz="2000" dirty="0" smtClean="0">
                <a:solidFill>
                  <a:srgbClr val="727071"/>
                </a:solidFill>
                <a:latin typeface="Roboto" panose="02000000000000000000" pitchFamily="2" charset="0"/>
                <a:ea typeface="Roboto" panose="02000000000000000000" pitchFamily="2" charset="0"/>
              </a:rPr>
              <a:t> eco-system</a:t>
            </a:r>
            <a:endParaRPr lang="zh-CN" altLang="en-US" sz="2000" dirty="0">
              <a:latin typeface="Roboto" panose="02000000000000000000" pitchFamily="2" charset="0"/>
            </a:endParaRPr>
          </a:p>
        </p:txBody>
      </p:sp>
    </p:spTree>
    <p:extLst>
      <p:ext uri="{BB962C8B-B14F-4D97-AF65-F5344CB8AC3E}">
        <p14:creationId xmlns:p14="http://schemas.microsoft.com/office/powerpoint/2010/main" val="142700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8" name="object 5"/>
          <p:cNvSpPr txBox="1">
            <a:spLocks noGrp="1"/>
          </p:cNvSpPr>
          <p:nvPr/>
        </p:nvSpPr>
        <p:spPr>
          <a:xfrm>
            <a:off x="560879" y="730457"/>
            <a:ext cx="4606433" cy="502494"/>
          </a:xfrm>
          <a:prstGeom prst="rect">
            <a:avLst/>
          </a:prstGeom>
        </p:spPr>
        <p:txBody>
          <a:bodyPr vert="horz" wrap="square" lIns="0" tIns="9954" rIns="0" bIns="0" rtlCol="0">
            <a:spAutoFit/>
          </a:bodyPr>
          <a:lstStyle>
            <a:lvl1pPr>
              <a:defRPr sz="5450" b="0" i="0">
                <a:solidFill>
                  <a:schemeClr val="tx1"/>
                </a:solidFill>
                <a:latin typeface="Roboto" panose="02000000000000000000"/>
                <a:ea typeface="+mj-ea"/>
                <a:cs typeface="Roboto" panose="02000000000000000000"/>
              </a:defRPr>
            </a:lvl1pPr>
          </a:lstStyle>
          <a:p>
            <a:pPr defTabSz="754380">
              <a:spcBef>
                <a:spcPts val="825"/>
              </a:spcBef>
            </a:pPr>
            <a:r>
              <a:rPr lang="en-US" sz="3200" kern="1000" cap="all" dirty="0">
                <a:solidFill>
                  <a:schemeClr val="tx1">
                    <a:lumMod val="75000"/>
                    <a:lumOff val="25000"/>
                  </a:schemeClr>
                </a:solidFill>
                <a:latin typeface="Roboto" panose="02000000000000000000" pitchFamily="2" charset="0"/>
                <a:ea typeface="Roboto" panose="02000000000000000000" pitchFamily="2" charset="0"/>
                <a:cs typeface="+mn-cs"/>
              </a:rPr>
              <a:t>Service management</a:t>
            </a:r>
            <a:endParaRPr lang="en-US" sz="3200" kern="1000" cap="all" dirty="0">
              <a:solidFill>
                <a:schemeClr val="tx1">
                  <a:lumMod val="75000"/>
                  <a:lumOff val="25000"/>
                </a:schemeClr>
              </a:solidFill>
              <a:latin typeface="Roboto" panose="02000000000000000000" pitchFamily="2" charset="0"/>
              <a:ea typeface="Roboto" panose="02000000000000000000" pitchFamily="2" charset="0"/>
              <a:cs typeface="+mn-cs"/>
            </a:endParaRPr>
          </a:p>
        </p:txBody>
      </p:sp>
      <p:pic>
        <p:nvPicPr>
          <p:cNvPr id="7" name="图片 6"/>
          <p:cNvPicPr/>
          <p:nvPr/>
        </p:nvPicPr>
        <p:blipFill>
          <a:blip r:embed="rId4"/>
          <a:stretch>
            <a:fillRect/>
          </a:stretch>
        </p:blipFill>
        <p:spPr>
          <a:xfrm>
            <a:off x="1197428" y="1375402"/>
            <a:ext cx="7532914" cy="3965855"/>
          </a:xfrm>
          <a:prstGeom prst="rect">
            <a:avLst/>
          </a:prstGeom>
        </p:spPr>
      </p:pic>
      <p:sp>
        <p:nvSpPr>
          <p:cNvPr id="10" name="椭圆 9"/>
          <p:cNvSpPr/>
          <p:nvPr/>
        </p:nvSpPr>
        <p:spPr>
          <a:xfrm>
            <a:off x="356892" y="690716"/>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spTree>
    <p:extLst>
      <p:ext uri="{BB962C8B-B14F-4D97-AF65-F5344CB8AC3E}">
        <p14:creationId xmlns:p14="http://schemas.microsoft.com/office/powerpoint/2010/main" val="1009985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grpSp>
        <p:nvGrpSpPr>
          <p:cNvPr id="13" name="组合 12"/>
          <p:cNvGrpSpPr/>
          <p:nvPr/>
        </p:nvGrpSpPr>
        <p:grpSpPr>
          <a:xfrm>
            <a:off x="814092" y="1324540"/>
            <a:ext cx="3677806" cy="1646086"/>
            <a:chOff x="814092" y="1324540"/>
            <a:chExt cx="3677806" cy="1646086"/>
          </a:xfrm>
        </p:grpSpPr>
        <p:sp>
          <p:nvSpPr>
            <p:cNvPr id="14" name="文本占位符 11"/>
            <p:cNvSpPr txBox="1">
              <a:spLocks/>
            </p:cNvSpPr>
            <p:nvPr/>
          </p:nvSpPr>
          <p:spPr>
            <a:xfrm>
              <a:off x="883259" y="1324540"/>
              <a:ext cx="3608639"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Public cloud</a:t>
              </a:r>
              <a:endParaRPr lang="zh-CN" altLang="en-US" sz="3200" dirty="0">
                <a:latin typeface="Roboto" panose="02000000000000000000" pitchFamily="2" charset="0"/>
              </a:endParaRPr>
            </a:p>
          </p:txBody>
        </p:sp>
        <p:sp>
          <p:nvSpPr>
            <p:cNvPr id="15" name="椭圆 14"/>
            <p:cNvSpPr/>
            <p:nvPr/>
          </p:nvSpPr>
          <p:spPr>
            <a:xfrm>
              <a:off x="814092" y="1324540"/>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17" name="文本占位符 11"/>
          <p:cNvSpPr txBox="1">
            <a:spLocks/>
          </p:cNvSpPr>
          <p:nvPr/>
        </p:nvSpPr>
        <p:spPr>
          <a:xfrm>
            <a:off x="883259" y="2138120"/>
            <a:ext cx="3991022" cy="2457382"/>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1800"/>
              </a:lnSpc>
              <a:spcBef>
                <a:spcPts val="2400"/>
              </a:spcBef>
            </a:pPr>
            <a:r>
              <a:rPr lang="en-US" altLang="zh-CN" dirty="0" smtClean="0">
                <a:latin typeface="Roboto" panose="02000000000000000000" pitchFamily="2" charset="0"/>
                <a:ea typeface="Roboto" panose="02000000000000000000" pitchFamily="2" charset="0"/>
              </a:rPr>
              <a:t>All the services provide to the partners are based on the EZVIZ’s existing cloud service. This method is apply to the partner who want to expand business and quickly launch new business.</a:t>
            </a:r>
          </a:p>
          <a:p>
            <a:pPr>
              <a:lnSpc>
                <a:spcPts val="1800"/>
              </a:lnSpc>
              <a:spcBef>
                <a:spcPts val="1200"/>
              </a:spcBef>
            </a:pPr>
            <a:r>
              <a:rPr lang="en-US" altLang="zh-CN" dirty="0" smtClean="0">
                <a:latin typeface="Roboto" panose="02000000000000000000" pitchFamily="2" charset="0"/>
                <a:ea typeface="Roboto" panose="02000000000000000000" pitchFamily="2" charset="0"/>
              </a:rPr>
              <a:t>Hardware</a:t>
            </a:r>
            <a:r>
              <a:rPr lang="zh-CN" altLang="en-US" dirty="0" smtClean="0">
                <a:latin typeface="Roboto" panose="02000000000000000000" pitchFamily="2" charset="0"/>
                <a:ea typeface="Roboto" panose="02000000000000000000" pitchFamily="2" charset="0"/>
              </a:rPr>
              <a:t>：</a:t>
            </a:r>
            <a:r>
              <a:rPr lang="en-US" altLang="zh-CN" dirty="0" smtClean="0">
                <a:latin typeface="Roboto" panose="02000000000000000000" pitchFamily="2" charset="0"/>
                <a:ea typeface="Roboto" panose="02000000000000000000" pitchFamily="2" charset="0"/>
              </a:rPr>
              <a:t>Baseline/Customized product</a:t>
            </a:r>
          </a:p>
          <a:p>
            <a:pPr>
              <a:lnSpc>
                <a:spcPts val="1800"/>
              </a:lnSpc>
              <a:spcBef>
                <a:spcPts val="600"/>
              </a:spcBef>
            </a:pPr>
            <a:r>
              <a:rPr lang="en-US" altLang="zh-CN" dirty="0" smtClean="0">
                <a:latin typeface="Roboto" panose="02000000000000000000" pitchFamily="2" charset="0"/>
                <a:ea typeface="Roboto" panose="02000000000000000000" pitchFamily="2" charset="0"/>
              </a:rPr>
              <a:t>Software:</a:t>
            </a:r>
            <a:r>
              <a:rPr lang="zh-CN" altLang="en-US" dirty="0" smtClean="0">
                <a:latin typeface="Roboto" panose="02000000000000000000" pitchFamily="2" charset="0"/>
                <a:ea typeface="Roboto" panose="02000000000000000000" pitchFamily="2" charset="0"/>
              </a:rPr>
              <a:t>：</a:t>
            </a:r>
            <a:r>
              <a:rPr lang="en-US" altLang="zh-CN" dirty="0" smtClean="0">
                <a:latin typeface="Roboto" panose="02000000000000000000" pitchFamily="2" charset="0"/>
                <a:ea typeface="Roboto" panose="02000000000000000000" pitchFamily="2" charset="0"/>
              </a:rPr>
              <a:t>OEM-APP or App developed by   </a:t>
            </a:r>
          </a:p>
          <a:p>
            <a:pPr>
              <a:lnSpc>
                <a:spcPts val="1800"/>
              </a:lnSpc>
              <a:spcBef>
                <a:spcPts val="600"/>
              </a:spcBef>
            </a:pPr>
            <a:r>
              <a:rPr lang="en-US" altLang="zh-CN" dirty="0">
                <a:latin typeface="Roboto" panose="02000000000000000000" pitchFamily="2" charset="0"/>
                <a:ea typeface="Roboto" panose="02000000000000000000" pitchFamily="2" charset="0"/>
              </a:rPr>
              <a:t> </a:t>
            </a:r>
            <a:r>
              <a:rPr lang="en-US" altLang="zh-CN" dirty="0" smtClean="0">
                <a:latin typeface="Roboto" panose="02000000000000000000" pitchFamily="2" charset="0"/>
                <a:ea typeface="Roboto" panose="02000000000000000000" pitchFamily="2" charset="0"/>
              </a:rPr>
              <a:t>                    partner through EZVIZ’s API/SDK</a:t>
            </a:r>
          </a:p>
        </p:txBody>
      </p:sp>
      <p:pic>
        <p:nvPicPr>
          <p:cNvPr id="3" name="图片 2"/>
          <p:cNvPicPr>
            <a:picLocks noChangeAspect="1"/>
          </p:cNvPicPr>
          <p:nvPr/>
        </p:nvPicPr>
        <p:blipFill>
          <a:blip r:embed="rId3"/>
          <a:stretch>
            <a:fillRect/>
          </a:stretch>
        </p:blipFill>
        <p:spPr>
          <a:xfrm>
            <a:off x="5317490" y="2037051"/>
            <a:ext cx="4213098" cy="250671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4" name="矩形 3"/>
          <p:cNvSpPr/>
          <p:nvPr/>
        </p:nvSpPr>
        <p:spPr>
          <a:xfrm>
            <a:off x="1831841" y="4328325"/>
            <a:ext cx="3672531" cy="215444"/>
          </a:xfrm>
          <a:prstGeom prst="rect">
            <a:avLst/>
          </a:prstGeom>
        </p:spPr>
        <p:txBody>
          <a:bodyPr wrap="square">
            <a:spAutoFit/>
          </a:bodyPr>
          <a:lstStyle/>
          <a:p>
            <a:r>
              <a:rPr lang="en-US" altLang="zh-CN" sz="800" kern="1000" dirty="0">
                <a:latin typeface="Roboto" panose="02000000000000000000" pitchFamily="2" charset="0"/>
                <a:ea typeface="Roboto" panose="02000000000000000000" pitchFamily="2" charset="0"/>
              </a:rPr>
              <a:t>SDK/API Guide: </a:t>
            </a:r>
            <a:r>
              <a:rPr lang="zh-CN" altLang="en-US" sz="800" kern="1000" dirty="0">
                <a:latin typeface="Roboto" panose="02000000000000000000" pitchFamily="2" charset="0"/>
                <a:ea typeface="Roboto" panose="02000000000000000000" pitchFamily="2" charset="0"/>
              </a:rPr>
              <a:t>https</a:t>
            </a:r>
            <a:r>
              <a:rPr lang="zh-CN" altLang="en-US" sz="800" kern="1000" dirty="0">
                <a:latin typeface="Roboto" panose="02000000000000000000" pitchFamily="2" charset="0"/>
                <a:ea typeface="Roboto" panose="02000000000000000000" pitchFamily="2" charset="0"/>
              </a:rPr>
              <a:t>://open.ys7.com/doc/en/</a:t>
            </a:r>
          </a:p>
        </p:txBody>
      </p:sp>
    </p:spTree>
    <p:extLst>
      <p:ext uri="{BB962C8B-B14F-4D97-AF65-F5344CB8AC3E}">
        <p14:creationId xmlns:p14="http://schemas.microsoft.com/office/powerpoint/2010/main" val="3952422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grpSp>
        <p:nvGrpSpPr>
          <p:cNvPr id="13" name="组合 12"/>
          <p:cNvGrpSpPr/>
          <p:nvPr/>
        </p:nvGrpSpPr>
        <p:grpSpPr>
          <a:xfrm>
            <a:off x="814092" y="1324540"/>
            <a:ext cx="3677806" cy="1646086"/>
            <a:chOff x="814092" y="1324540"/>
            <a:chExt cx="3677806" cy="1646086"/>
          </a:xfrm>
        </p:grpSpPr>
        <p:sp>
          <p:nvSpPr>
            <p:cNvPr id="14" name="文本占位符 11"/>
            <p:cNvSpPr txBox="1">
              <a:spLocks/>
            </p:cNvSpPr>
            <p:nvPr/>
          </p:nvSpPr>
          <p:spPr>
            <a:xfrm>
              <a:off x="883259" y="1324540"/>
              <a:ext cx="3608639"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Hybrid cloud</a:t>
              </a:r>
              <a:endParaRPr lang="zh-CN" altLang="en-US" sz="3200" dirty="0">
                <a:latin typeface="Roboto" panose="02000000000000000000" pitchFamily="2" charset="0"/>
              </a:endParaRPr>
            </a:p>
          </p:txBody>
        </p:sp>
        <p:sp>
          <p:nvSpPr>
            <p:cNvPr id="15" name="椭圆 14"/>
            <p:cNvSpPr/>
            <p:nvPr/>
          </p:nvSpPr>
          <p:spPr>
            <a:xfrm>
              <a:off x="814092" y="1324540"/>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17" name="文本占位符 11"/>
          <p:cNvSpPr txBox="1">
            <a:spLocks/>
          </p:cNvSpPr>
          <p:nvPr/>
        </p:nvSpPr>
        <p:spPr>
          <a:xfrm>
            <a:off x="883259" y="2061719"/>
            <a:ext cx="3850973" cy="3262756"/>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1800"/>
              </a:lnSpc>
              <a:spcBef>
                <a:spcPts val="2400"/>
              </a:spcBef>
            </a:pPr>
            <a:r>
              <a:rPr lang="en-US" altLang="zh-CN" dirty="0"/>
              <a:t>In order to comply with local regulations, such as </a:t>
            </a:r>
            <a:r>
              <a:rPr lang="en-US" altLang="zh-CN" dirty="0" smtClean="0"/>
              <a:t>GDPR </a:t>
            </a:r>
            <a:r>
              <a:rPr lang="en-US" altLang="zh-CN" dirty="0"/>
              <a:t>or user data privacy, some customers require video and user data to be stored locally. We deploy some services on clients, such as cloud storage services, streaming media services, or business support services. </a:t>
            </a:r>
            <a:endParaRPr lang="en-US" altLang="zh-CN" dirty="0" smtClean="0"/>
          </a:p>
          <a:p>
            <a:pPr>
              <a:lnSpc>
                <a:spcPts val="1800"/>
              </a:lnSpc>
              <a:spcBef>
                <a:spcPts val="1200"/>
              </a:spcBef>
            </a:pPr>
            <a:r>
              <a:rPr lang="en-US" altLang="zh-CN" dirty="0">
                <a:latin typeface="Roboto" panose="02000000000000000000" pitchFamily="2" charset="0"/>
                <a:ea typeface="Roboto" panose="02000000000000000000" pitchFamily="2" charset="0"/>
              </a:rPr>
              <a:t>Hardware</a:t>
            </a:r>
            <a:r>
              <a:rPr lang="zh-CN" altLang="en-US" dirty="0" smtClean="0">
                <a:latin typeface="Roboto" panose="02000000000000000000" pitchFamily="2" charset="0"/>
                <a:ea typeface="Roboto" panose="02000000000000000000" pitchFamily="2" charset="0"/>
              </a:rPr>
              <a:t>：</a:t>
            </a:r>
            <a:r>
              <a:rPr lang="en-US" altLang="zh-CN" dirty="0" smtClean="0">
                <a:latin typeface="Roboto" panose="02000000000000000000" pitchFamily="2" charset="0"/>
                <a:ea typeface="Roboto" panose="02000000000000000000" pitchFamily="2" charset="0"/>
              </a:rPr>
              <a:t>Customized </a:t>
            </a:r>
            <a:r>
              <a:rPr lang="en-US" altLang="zh-CN" dirty="0">
                <a:latin typeface="Roboto" panose="02000000000000000000" pitchFamily="2" charset="0"/>
                <a:ea typeface="Roboto" panose="02000000000000000000" pitchFamily="2" charset="0"/>
              </a:rPr>
              <a:t>product</a:t>
            </a:r>
          </a:p>
          <a:p>
            <a:pPr>
              <a:lnSpc>
                <a:spcPts val="1800"/>
              </a:lnSpc>
              <a:spcBef>
                <a:spcPts val="600"/>
              </a:spcBef>
            </a:pPr>
            <a:r>
              <a:rPr lang="en-US" altLang="zh-CN" dirty="0">
                <a:latin typeface="Roboto" panose="02000000000000000000" pitchFamily="2" charset="0"/>
                <a:ea typeface="Roboto" panose="02000000000000000000" pitchFamily="2" charset="0"/>
              </a:rPr>
              <a:t>Software:</a:t>
            </a:r>
            <a:r>
              <a:rPr lang="zh-CN" altLang="en-US" dirty="0">
                <a:latin typeface="Roboto" panose="02000000000000000000" pitchFamily="2" charset="0"/>
                <a:ea typeface="Roboto" panose="02000000000000000000" pitchFamily="2" charset="0"/>
              </a:rPr>
              <a:t>：</a:t>
            </a:r>
            <a:r>
              <a:rPr lang="en-US" altLang="zh-CN" dirty="0">
                <a:latin typeface="Roboto" panose="02000000000000000000" pitchFamily="2" charset="0"/>
                <a:ea typeface="Roboto" panose="02000000000000000000" pitchFamily="2" charset="0"/>
              </a:rPr>
              <a:t>OEM-APP or App developed by   </a:t>
            </a:r>
          </a:p>
          <a:p>
            <a:pPr>
              <a:lnSpc>
                <a:spcPts val="1800"/>
              </a:lnSpc>
              <a:spcBef>
                <a:spcPts val="600"/>
              </a:spcBef>
            </a:pPr>
            <a:r>
              <a:rPr lang="en-US" altLang="zh-CN" dirty="0">
                <a:latin typeface="Roboto" panose="02000000000000000000" pitchFamily="2" charset="0"/>
                <a:ea typeface="Roboto" panose="02000000000000000000" pitchFamily="2" charset="0"/>
              </a:rPr>
              <a:t>                     partner through EZVIZ’s API/SDK</a:t>
            </a:r>
          </a:p>
          <a:p>
            <a:pPr>
              <a:lnSpc>
                <a:spcPts val="1800"/>
              </a:lnSpc>
              <a:spcBef>
                <a:spcPts val="2400"/>
              </a:spcBef>
            </a:pPr>
            <a:endParaRPr lang="en-US" altLang="zh-CN" dirty="0" smtClean="0">
              <a:latin typeface="Roboto" panose="02000000000000000000" pitchFamily="2" charset="0"/>
              <a:ea typeface="Roboto" panose="02000000000000000000" pitchFamily="2" charset="0"/>
            </a:endParaRPr>
          </a:p>
        </p:txBody>
      </p:sp>
      <p:pic>
        <p:nvPicPr>
          <p:cNvPr id="2" name="图片 1"/>
          <p:cNvPicPr>
            <a:picLocks noChangeAspect="1"/>
          </p:cNvPicPr>
          <p:nvPr/>
        </p:nvPicPr>
        <p:blipFill>
          <a:blip r:embed="rId3"/>
          <a:stretch>
            <a:fillRect/>
          </a:stretch>
        </p:blipFill>
        <p:spPr>
          <a:xfrm>
            <a:off x="5395716" y="2061719"/>
            <a:ext cx="4111374" cy="2447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10" name="矩形 9"/>
          <p:cNvSpPr/>
          <p:nvPr/>
        </p:nvSpPr>
        <p:spPr>
          <a:xfrm>
            <a:off x="1831841" y="4701887"/>
            <a:ext cx="3672531" cy="215444"/>
          </a:xfrm>
          <a:prstGeom prst="rect">
            <a:avLst/>
          </a:prstGeom>
        </p:spPr>
        <p:txBody>
          <a:bodyPr wrap="square">
            <a:spAutoFit/>
          </a:bodyPr>
          <a:lstStyle/>
          <a:p>
            <a:r>
              <a:rPr lang="en-US" altLang="zh-CN" sz="800" kern="1000" dirty="0">
                <a:latin typeface="Roboto" panose="02000000000000000000" pitchFamily="2" charset="0"/>
                <a:ea typeface="Roboto" panose="02000000000000000000" pitchFamily="2" charset="0"/>
              </a:rPr>
              <a:t>SDK/API Guide: </a:t>
            </a:r>
            <a:r>
              <a:rPr lang="zh-CN" altLang="en-US" sz="800" kern="1000" dirty="0">
                <a:latin typeface="Roboto" panose="02000000000000000000" pitchFamily="2" charset="0"/>
                <a:ea typeface="Roboto" panose="02000000000000000000" pitchFamily="2" charset="0"/>
              </a:rPr>
              <a:t>https</a:t>
            </a:r>
            <a:r>
              <a:rPr lang="zh-CN" altLang="en-US" sz="800" kern="1000" dirty="0">
                <a:latin typeface="Roboto" panose="02000000000000000000" pitchFamily="2" charset="0"/>
                <a:ea typeface="Roboto" panose="02000000000000000000" pitchFamily="2" charset="0"/>
              </a:rPr>
              <a:t>://open.ys7.com/doc/en/</a:t>
            </a:r>
          </a:p>
        </p:txBody>
      </p:sp>
    </p:spTree>
    <p:extLst>
      <p:ext uri="{BB962C8B-B14F-4D97-AF65-F5344CB8AC3E}">
        <p14:creationId xmlns:p14="http://schemas.microsoft.com/office/powerpoint/2010/main" val="1865859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grpSp>
        <p:nvGrpSpPr>
          <p:cNvPr id="13" name="组合 12"/>
          <p:cNvGrpSpPr/>
          <p:nvPr/>
        </p:nvGrpSpPr>
        <p:grpSpPr>
          <a:xfrm>
            <a:off x="814092" y="1324540"/>
            <a:ext cx="3677806" cy="1646086"/>
            <a:chOff x="814092" y="1324540"/>
            <a:chExt cx="3677806" cy="1646086"/>
          </a:xfrm>
        </p:grpSpPr>
        <p:sp>
          <p:nvSpPr>
            <p:cNvPr id="14" name="文本占位符 11"/>
            <p:cNvSpPr txBox="1">
              <a:spLocks/>
            </p:cNvSpPr>
            <p:nvPr/>
          </p:nvSpPr>
          <p:spPr>
            <a:xfrm>
              <a:off x="883259" y="1324540"/>
              <a:ext cx="3608639"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Private cloud</a:t>
              </a:r>
              <a:endParaRPr lang="zh-CN" altLang="en-US" sz="3200" dirty="0">
                <a:latin typeface="Roboto" panose="02000000000000000000" pitchFamily="2" charset="0"/>
              </a:endParaRPr>
            </a:p>
          </p:txBody>
        </p:sp>
        <p:sp>
          <p:nvSpPr>
            <p:cNvPr id="15" name="椭圆 14"/>
            <p:cNvSpPr/>
            <p:nvPr/>
          </p:nvSpPr>
          <p:spPr>
            <a:xfrm>
              <a:off x="814092" y="1324540"/>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17" name="文本占位符 11"/>
          <p:cNvSpPr txBox="1">
            <a:spLocks/>
          </p:cNvSpPr>
          <p:nvPr/>
        </p:nvSpPr>
        <p:spPr>
          <a:xfrm>
            <a:off x="883259" y="2061719"/>
            <a:ext cx="3850973" cy="1755004"/>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1800"/>
              </a:lnSpc>
              <a:spcBef>
                <a:spcPts val="2400"/>
              </a:spcBef>
            </a:pPr>
            <a:r>
              <a:rPr lang="en-US" altLang="zh-CN" dirty="0" smtClean="0"/>
              <a:t>Designed </a:t>
            </a:r>
            <a:r>
              <a:rPr lang="en-US" altLang="zh-CN" dirty="0"/>
              <a:t>for partner who want to control all data and all </a:t>
            </a:r>
            <a:r>
              <a:rPr lang="en-US" altLang="zh-CN" dirty="0" smtClean="0"/>
              <a:t>services.</a:t>
            </a:r>
          </a:p>
          <a:p>
            <a:pPr>
              <a:lnSpc>
                <a:spcPts val="1800"/>
              </a:lnSpc>
              <a:spcBef>
                <a:spcPts val="2400"/>
              </a:spcBef>
            </a:pPr>
            <a:r>
              <a:rPr lang="en-US" altLang="zh-CN" dirty="0" smtClean="0">
                <a:latin typeface="Roboto" panose="02000000000000000000" pitchFamily="2" charset="0"/>
                <a:ea typeface="Roboto" panose="02000000000000000000" pitchFamily="2" charset="0"/>
              </a:rPr>
              <a:t>Hardware</a:t>
            </a:r>
            <a:r>
              <a:rPr lang="zh-CN" altLang="en-US" dirty="0" smtClean="0">
                <a:latin typeface="Roboto" panose="02000000000000000000" pitchFamily="2" charset="0"/>
                <a:ea typeface="Roboto" panose="02000000000000000000" pitchFamily="2" charset="0"/>
              </a:rPr>
              <a:t>：</a:t>
            </a:r>
            <a:r>
              <a:rPr lang="en-US" altLang="zh-CN" dirty="0" smtClean="0">
                <a:latin typeface="Roboto" panose="02000000000000000000" pitchFamily="2" charset="0"/>
                <a:ea typeface="Roboto" panose="02000000000000000000" pitchFamily="2" charset="0"/>
              </a:rPr>
              <a:t>Customized </a:t>
            </a:r>
            <a:r>
              <a:rPr lang="en-US" altLang="zh-CN" dirty="0">
                <a:latin typeface="Roboto" panose="02000000000000000000" pitchFamily="2" charset="0"/>
                <a:ea typeface="Roboto" panose="02000000000000000000" pitchFamily="2" charset="0"/>
              </a:rPr>
              <a:t>product</a:t>
            </a:r>
          </a:p>
          <a:p>
            <a:pPr>
              <a:lnSpc>
                <a:spcPts val="1800"/>
              </a:lnSpc>
              <a:spcBef>
                <a:spcPts val="600"/>
              </a:spcBef>
            </a:pPr>
            <a:r>
              <a:rPr lang="en-US" altLang="zh-CN" dirty="0">
                <a:latin typeface="Roboto" panose="02000000000000000000" pitchFamily="2" charset="0"/>
                <a:ea typeface="Roboto" panose="02000000000000000000" pitchFamily="2" charset="0"/>
              </a:rPr>
              <a:t>Software:</a:t>
            </a:r>
            <a:r>
              <a:rPr lang="zh-CN" altLang="en-US" dirty="0">
                <a:latin typeface="Roboto" panose="02000000000000000000" pitchFamily="2" charset="0"/>
                <a:ea typeface="Roboto" panose="02000000000000000000" pitchFamily="2" charset="0"/>
              </a:rPr>
              <a:t>：</a:t>
            </a:r>
            <a:r>
              <a:rPr lang="en-US" altLang="zh-CN" dirty="0">
                <a:latin typeface="Roboto" panose="02000000000000000000" pitchFamily="2" charset="0"/>
                <a:ea typeface="Roboto" panose="02000000000000000000" pitchFamily="2" charset="0"/>
              </a:rPr>
              <a:t>OEM-APP or App developed by   </a:t>
            </a:r>
          </a:p>
          <a:p>
            <a:pPr>
              <a:lnSpc>
                <a:spcPts val="1800"/>
              </a:lnSpc>
              <a:spcBef>
                <a:spcPts val="600"/>
              </a:spcBef>
            </a:pPr>
            <a:r>
              <a:rPr lang="en-US" altLang="zh-CN" dirty="0">
                <a:latin typeface="Roboto" panose="02000000000000000000" pitchFamily="2" charset="0"/>
                <a:ea typeface="Roboto" panose="02000000000000000000" pitchFamily="2" charset="0"/>
              </a:rPr>
              <a:t>                     partner through EZVIZ’s API/SDK</a:t>
            </a:r>
          </a:p>
          <a:p>
            <a:pPr>
              <a:lnSpc>
                <a:spcPts val="1800"/>
              </a:lnSpc>
              <a:spcBef>
                <a:spcPts val="2400"/>
              </a:spcBef>
            </a:pPr>
            <a:endParaRPr lang="en-US" altLang="zh-CN" dirty="0" smtClean="0">
              <a:latin typeface="Roboto" panose="02000000000000000000" pitchFamily="2" charset="0"/>
              <a:ea typeface="Roboto" panose="02000000000000000000" pitchFamily="2" charset="0"/>
            </a:endParaRPr>
          </a:p>
        </p:txBody>
      </p:sp>
      <p:pic>
        <p:nvPicPr>
          <p:cNvPr id="2" name="图片 1"/>
          <p:cNvPicPr>
            <a:picLocks noChangeAspect="1"/>
          </p:cNvPicPr>
          <p:nvPr/>
        </p:nvPicPr>
        <p:blipFill>
          <a:blip r:embed="rId3"/>
          <a:stretch>
            <a:fillRect/>
          </a:stretch>
        </p:blipFill>
        <p:spPr>
          <a:xfrm>
            <a:off x="5395716" y="2061719"/>
            <a:ext cx="4111374" cy="24477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10" name="矩形 9"/>
          <p:cNvSpPr/>
          <p:nvPr/>
        </p:nvSpPr>
        <p:spPr>
          <a:xfrm>
            <a:off x="1831841" y="3707805"/>
            <a:ext cx="3672531" cy="215444"/>
          </a:xfrm>
          <a:prstGeom prst="rect">
            <a:avLst/>
          </a:prstGeom>
        </p:spPr>
        <p:txBody>
          <a:bodyPr wrap="square">
            <a:spAutoFit/>
          </a:bodyPr>
          <a:lstStyle/>
          <a:p>
            <a:r>
              <a:rPr lang="en-US" altLang="zh-CN" sz="800" kern="1000" dirty="0">
                <a:latin typeface="Roboto" panose="02000000000000000000" pitchFamily="2" charset="0"/>
                <a:ea typeface="Roboto" panose="02000000000000000000" pitchFamily="2" charset="0"/>
              </a:rPr>
              <a:t>SDK/API Guide: </a:t>
            </a:r>
            <a:r>
              <a:rPr lang="zh-CN" altLang="en-US" sz="800" kern="1000" dirty="0">
                <a:latin typeface="Roboto" panose="02000000000000000000" pitchFamily="2" charset="0"/>
                <a:ea typeface="Roboto" panose="02000000000000000000" pitchFamily="2" charset="0"/>
              </a:rPr>
              <a:t>https</a:t>
            </a:r>
            <a:r>
              <a:rPr lang="zh-CN" altLang="en-US" sz="800" kern="1000" dirty="0">
                <a:latin typeface="Roboto" panose="02000000000000000000" pitchFamily="2" charset="0"/>
                <a:ea typeface="Roboto" panose="02000000000000000000" pitchFamily="2" charset="0"/>
              </a:rPr>
              <a:t>://open.ys7.com/doc/en/</a:t>
            </a:r>
          </a:p>
        </p:txBody>
      </p:sp>
    </p:spTree>
    <p:extLst>
      <p:ext uri="{BB962C8B-B14F-4D97-AF65-F5344CB8AC3E}">
        <p14:creationId xmlns:p14="http://schemas.microsoft.com/office/powerpoint/2010/main" val="2897600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1007428" y="250454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Medium" panose="02000000000000000000" pitchFamily="2" charset="0"/>
                <a:ea typeface="Roboto Medium" panose="02000000000000000000" pitchFamily="2" charset="0"/>
              </a:rPr>
              <a:t>Business model</a:t>
            </a:r>
            <a:endParaRPr lang="zh-CN" altLang="en-US" sz="3200" cap="none" dirty="0">
              <a:latin typeface="Roboto Medium" panose="02000000000000000000" pitchFamily="2" charset="0"/>
            </a:endParaRPr>
          </a:p>
        </p:txBody>
      </p:sp>
      <p:grpSp>
        <p:nvGrpSpPr>
          <p:cNvPr id="4" name="组合 3"/>
          <p:cNvGrpSpPr/>
          <p:nvPr/>
        </p:nvGrpSpPr>
        <p:grpSpPr>
          <a:xfrm>
            <a:off x="966837" y="1239545"/>
            <a:ext cx="1035750" cy="1015663"/>
            <a:chOff x="966837" y="1239545"/>
            <a:chExt cx="1035750" cy="1015663"/>
          </a:xfrm>
        </p:grpSpPr>
        <p:sp>
          <p:nvSpPr>
            <p:cNvPr id="5" name="文本框 4"/>
            <p:cNvSpPr txBox="1"/>
            <p:nvPr/>
          </p:nvSpPr>
          <p:spPr>
            <a:xfrm>
              <a:off x="977948" y="1239545"/>
              <a:ext cx="1024639" cy="1015663"/>
            </a:xfrm>
            <a:prstGeom prst="rect">
              <a:avLst/>
            </a:prstGeom>
            <a:noFill/>
          </p:spPr>
          <p:txBody>
            <a:bodyPr wrap="none" rtlCol="0">
              <a:spAutoFit/>
            </a:bodyPr>
            <a:lstStyle/>
            <a:p>
              <a:r>
                <a:rPr lang="en-US" altLang="zh-CN" sz="6000" spc="-150" dirty="0" smtClean="0">
                  <a:solidFill>
                    <a:srgbClr val="00A0E9"/>
                  </a:solidFill>
                  <a:latin typeface="Roboto Medium" panose="02000000000000000000" pitchFamily="2" charset="0"/>
                  <a:ea typeface="Roboto Medium" panose="02000000000000000000" pitchFamily="2" charset="0"/>
                </a:rPr>
                <a:t>03</a:t>
              </a:r>
              <a:endParaRPr lang="zh-CN" altLang="en-US" sz="6600" spc="-150" dirty="0">
                <a:solidFill>
                  <a:srgbClr val="00A0E9"/>
                </a:solidFill>
                <a:latin typeface="Roboto Medium" panose="02000000000000000000" pitchFamily="2" charset="0"/>
              </a:endParaRPr>
            </a:p>
          </p:txBody>
        </p:sp>
        <p:sp>
          <p:nvSpPr>
            <p:cNvPr id="6" name="矩形 5"/>
            <p:cNvSpPr/>
            <p:nvPr/>
          </p:nvSpPr>
          <p:spPr>
            <a:xfrm>
              <a:off x="1116322" y="2195631"/>
              <a:ext cx="776772" cy="5957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6837" y="13019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1863014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2"/>
            </p:custDataLst>
          </p:nvPr>
        </p:nvCxnSpPr>
        <p:spPr>
          <a:xfrm>
            <a:off x="939905" y="1840444"/>
            <a:ext cx="368280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3"/>
            </p:custDataLst>
          </p:nvPr>
        </p:nvSpPr>
        <p:spPr>
          <a:xfrm>
            <a:off x="939907" y="1477384"/>
            <a:ext cx="3682800" cy="356400"/>
          </a:xfrm>
          <a:prstGeom prst="rect">
            <a:avLst/>
          </a:prstGeom>
          <a:noFill/>
        </p:spPr>
        <p:txBody>
          <a:bodyPr wrap="square" rtlCol="0">
            <a:normAutofit fontScale="92500"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US" altLang="zh-CN" sz="1650" spc="99" dirty="0" smtClean="0">
                <a:latin typeface="+mj-lt"/>
                <a:ea typeface="+mj-ea"/>
                <a:cs typeface="+mj-cs"/>
              </a:rPr>
              <a:t>Monitoring</a:t>
            </a:r>
            <a:endParaRPr lang="en-US" altLang="zh-CN" sz="1650" spc="99" dirty="0">
              <a:latin typeface="+mj-lt"/>
              <a:ea typeface="+mj-ea"/>
              <a:cs typeface="+mj-cs"/>
            </a:endParaRPr>
          </a:p>
        </p:txBody>
      </p:sp>
      <p:sp>
        <p:nvSpPr>
          <p:cNvPr id="26" name="椭圆 25"/>
          <p:cNvSpPr/>
          <p:nvPr>
            <p:custDataLst>
              <p:tags r:id="rId4"/>
            </p:custDataLst>
          </p:nvPr>
        </p:nvSpPr>
        <p:spPr>
          <a:xfrm>
            <a:off x="588386" y="1612558"/>
            <a:ext cx="232601" cy="232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0" dirty="0">
                <a:solidFill>
                  <a:schemeClr val="accent1"/>
                </a:solidFill>
              </a:rPr>
              <a:t>1</a:t>
            </a:r>
          </a:p>
        </p:txBody>
      </p:sp>
      <p:sp>
        <p:nvSpPr>
          <p:cNvPr id="11" name="文本框 10"/>
          <p:cNvSpPr txBox="1"/>
          <p:nvPr>
            <p:custDataLst>
              <p:tags r:id="rId5"/>
            </p:custDataLst>
          </p:nvPr>
        </p:nvSpPr>
        <p:spPr>
          <a:xfrm>
            <a:off x="552420" y="360369"/>
            <a:ext cx="8954550" cy="534600"/>
          </a:xfrm>
          <a:prstGeom prst="rect">
            <a:avLst/>
          </a:prstGeom>
        </p:spPr>
        <p:txBody>
          <a:bodyPr vert="horz" lIns="83820" tIns="31433" rIns="62865" bIns="31433"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pPr>
              <a:lnSpc>
                <a:spcPct val="130000"/>
              </a:lnSpc>
            </a:pPr>
            <a:r>
              <a:rPr lang="en-US" altLang="zh-CN" sz="2310" spc="99" dirty="0" smtClean="0"/>
              <a:t>B</a:t>
            </a:r>
            <a:r>
              <a:rPr sz="2310" spc="99" dirty="0"/>
              <a:t>usiness </a:t>
            </a:r>
            <a:r>
              <a:rPr lang="en-US" altLang="zh-CN" sz="2310" spc="99" dirty="0"/>
              <a:t>M</a:t>
            </a:r>
            <a:r>
              <a:rPr sz="2310" spc="99" dirty="0"/>
              <a:t>odel</a:t>
            </a:r>
            <a:endParaRPr lang="en-US" altLang="zh-CN" sz="231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277" y="2227818"/>
            <a:ext cx="3149013" cy="4473893"/>
          </a:xfrm>
          <a:prstGeom prst="rect">
            <a:avLst/>
          </a:prstGeom>
        </p:spPr>
      </p:pic>
      <p:pic>
        <p:nvPicPr>
          <p:cNvPr id="3" name="内容占位符 3"/>
          <p:cNvPicPr>
            <a:picLocks noGrp="1"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33240" y="2896159"/>
            <a:ext cx="2591086" cy="4127611"/>
          </a:xfrm>
          <a:prstGeom prst="rect">
            <a:avLst/>
          </a:prstGeom>
        </p:spPr>
      </p:pic>
      <p:sp>
        <p:nvSpPr>
          <p:cNvPr id="7" name="Title 1"/>
          <p:cNvSpPr txBox="1"/>
          <p:nvPr/>
        </p:nvSpPr>
        <p:spPr>
          <a:xfrm>
            <a:off x="5943287" y="2227818"/>
            <a:ext cx="3323987" cy="3210830"/>
          </a:xfrm>
          <a:prstGeom prst="rect">
            <a:avLst/>
          </a:prstGeom>
        </p:spPr>
        <p:txBody>
          <a:bodyPr vert="horz" lIns="56579" tIns="28289" rIns="56579" bIns="28289" rtlCol="0" anchor="t">
            <a:noAutofit/>
          </a:bodyPr>
          <a:lstStyle>
            <a:lvl1pPr algn="l" defTabSz="457200" rtl="0" eaLnBrk="1" latinLnBrk="0" hangingPunct="1">
              <a:spcBef>
                <a:spcPct val="0"/>
              </a:spcBef>
              <a:buNone/>
              <a:defRPr sz="2800" b="1" i="0" kern="1200">
                <a:solidFill>
                  <a:srgbClr val="4D4D4C"/>
                </a:solidFill>
                <a:latin typeface="Arial" panose="020B0604020202020204"/>
                <a:ea typeface="+mj-ea"/>
                <a:cs typeface="Arial" panose="020B0604020202020204"/>
              </a:defRPr>
            </a:lvl1pPr>
          </a:lstStyle>
          <a:p>
            <a:pPr>
              <a:lnSpc>
                <a:spcPct val="150000"/>
              </a:lnSpc>
              <a:spcAft>
                <a:spcPts val="495"/>
              </a:spcAft>
            </a:pPr>
            <a:r>
              <a:rPr lang="en-US" altLang="zh-CN" sz="2640" dirty="0" smtClean="0">
                <a:solidFill>
                  <a:schemeClr val="tx1">
                    <a:lumMod val="95000"/>
                    <a:lumOff val="5000"/>
                  </a:schemeClr>
                </a:solidFill>
              </a:rPr>
              <a:t>Baby/ Agriculture/  </a:t>
            </a:r>
          </a:p>
          <a:p>
            <a:pPr>
              <a:lnSpc>
                <a:spcPct val="150000"/>
              </a:lnSpc>
              <a:spcAft>
                <a:spcPts val="495"/>
              </a:spcAft>
            </a:pPr>
            <a:r>
              <a:rPr lang="en-US" altLang="zh-CN" sz="2640" dirty="0">
                <a:solidFill>
                  <a:schemeClr val="tx1">
                    <a:lumMod val="95000"/>
                    <a:lumOff val="5000"/>
                  </a:schemeClr>
                </a:solidFill>
              </a:rPr>
              <a:t>C</a:t>
            </a:r>
            <a:r>
              <a:rPr lang="en-US" altLang="zh-CN" sz="2640" dirty="0" smtClean="0">
                <a:solidFill>
                  <a:schemeClr val="tx1">
                    <a:lumMod val="95000"/>
                    <a:lumOff val="5000"/>
                  </a:schemeClr>
                </a:solidFill>
              </a:rPr>
              <a:t>onstruction </a:t>
            </a:r>
            <a:r>
              <a:rPr lang="en-US" altLang="zh-CN" sz="2640" dirty="0">
                <a:solidFill>
                  <a:schemeClr val="tx1">
                    <a:lumMod val="95000"/>
                    <a:lumOff val="5000"/>
                  </a:schemeClr>
                </a:solidFill>
              </a:rPr>
              <a:t>site/...</a:t>
            </a:r>
          </a:p>
          <a:p>
            <a:pPr>
              <a:lnSpc>
                <a:spcPct val="150000"/>
              </a:lnSpc>
            </a:pPr>
            <a:r>
              <a:rPr lang="en-US" altLang="zh-CN" sz="1980" dirty="0">
                <a:solidFill>
                  <a:schemeClr val="bg2">
                    <a:lumMod val="50000"/>
                  </a:schemeClr>
                </a:solidFill>
              </a:rPr>
              <a:t>Demand</a:t>
            </a:r>
            <a:r>
              <a:rPr lang="zh-CN" altLang="en-US" sz="1980" dirty="0">
                <a:solidFill>
                  <a:schemeClr val="bg2">
                    <a:lumMod val="50000"/>
                  </a:schemeClr>
                </a:solidFill>
              </a:rPr>
              <a:t>	</a:t>
            </a: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live-view</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life Record</a:t>
            </a:r>
          </a:p>
          <a:p>
            <a:pPr>
              <a:lnSpc>
                <a:spcPct val="150000"/>
              </a:lnSpc>
            </a:pPr>
            <a:endParaRPr lang="zh-CN" altLang="en-US" sz="1733" dirty="0">
              <a:solidFill>
                <a:schemeClr val="accent6">
                  <a:lumMod val="50000"/>
                </a:schemeClr>
              </a:solidFill>
            </a:endParaRPr>
          </a:p>
          <a:p>
            <a:pPr>
              <a:lnSpc>
                <a:spcPct val="150000"/>
              </a:lnSpc>
            </a:pPr>
            <a:endParaRPr lang="zh-CN" altLang="en-US" sz="1733" dirty="0">
              <a:solidFill>
                <a:schemeClr val="bg2">
                  <a:lumMod val="50000"/>
                </a:schemeClr>
              </a:solidFill>
            </a:endParaRPr>
          </a:p>
        </p:txBody>
      </p:sp>
    </p:spTree>
    <p:custDataLst>
      <p:tags r:id="rId1"/>
    </p:custDataLst>
    <p:extLst>
      <p:ext uri="{BB962C8B-B14F-4D97-AF65-F5344CB8AC3E}">
        <p14:creationId xmlns:p14="http://schemas.microsoft.com/office/powerpoint/2010/main" val="3070011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2"/>
            </p:custDataLst>
          </p:nvPr>
        </p:nvCxnSpPr>
        <p:spPr>
          <a:xfrm>
            <a:off x="939905" y="1840444"/>
            <a:ext cx="368280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3"/>
            </p:custDataLst>
          </p:nvPr>
        </p:nvSpPr>
        <p:spPr>
          <a:xfrm>
            <a:off x="939907" y="1477384"/>
            <a:ext cx="3682800" cy="356400"/>
          </a:xfrm>
          <a:prstGeom prst="rect">
            <a:avLst/>
          </a:prstGeom>
          <a:noFill/>
        </p:spPr>
        <p:txBody>
          <a:bodyPr wrap="square" rtlCol="0">
            <a:normAutofit fontScale="92500"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US" altLang="zh-CN" sz="1650" spc="99">
                <a:latin typeface="+mj-lt"/>
                <a:ea typeface="+mj-ea"/>
                <a:cs typeface="+mj-cs"/>
              </a:rPr>
              <a:t>Smart Home</a:t>
            </a:r>
          </a:p>
        </p:txBody>
      </p:sp>
      <p:sp>
        <p:nvSpPr>
          <p:cNvPr id="26" name="椭圆 25"/>
          <p:cNvSpPr/>
          <p:nvPr>
            <p:custDataLst>
              <p:tags r:id="rId4"/>
            </p:custDataLst>
          </p:nvPr>
        </p:nvSpPr>
        <p:spPr>
          <a:xfrm>
            <a:off x="588386" y="1612558"/>
            <a:ext cx="232601" cy="232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0" dirty="0">
                <a:solidFill>
                  <a:schemeClr val="accent1"/>
                </a:solidFill>
              </a:rPr>
              <a:t>2</a:t>
            </a:r>
          </a:p>
        </p:txBody>
      </p:sp>
      <p:sp>
        <p:nvSpPr>
          <p:cNvPr id="11" name="文本框 10"/>
          <p:cNvSpPr txBox="1"/>
          <p:nvPr>
            <p:custDataLst>
              <p:tags r:id="rId5"/>
            </p:custDataLst>
          </p:nvPr>
        </p:nvSpPr>
        <p:spPr>
          <a:xfrm>
            <a:off x="552420" y="360369"/>
            <a:ext cx="8954550" cy="534600"/>
          </a:xfrm>
          <a:prstGeom prst="rect">
            <a:avLst/>
          </a:prstGeom>
        </p:spPr>
        <p:txBody>
          <a:bodyPr vert="horz" lIns="83820" tIns="31433" rIns="62865" bIns="31433"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pPr>
              <a:lnSpc>
                <a:spcPct val="130000"/>
              </a:lnSpc>
            </a:pPr>
            <a:r>
              <a:rPr lang="en-US" altLang="zh-CN" sz="2310" spc="99" dirty="0" smtClean="0"/>
              <a:t>B</a:t>
            </a:r>
            <a:r>
              <a:rPr sz="2310" spc="99" dirty="0"/>
              <a:t>usiness </a:t>
            </a:r>
            <a:r>
              <a:rPr lang="en-US" altLang="zh-CN" sz="2310" spc="99" dirty="0"/>
              <a:t>M</a:t>
            </a:r>
            <a:r>
              <a:rPr sz="2310" spc="99" dirty="0"/>
              <a:t>odel</a:t>
            </a:r>
            <a:endParaRPr lang="en-US" altLang="zh-CN" sz="231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277" y="2227818"/>
            <a:ext cx="3149013" cy="4473893"/>
          </a:xfrm>
          <a:prstGeom prst="rect">
            <a:avLst/>
          </a:prstGeom>
        </p:spPr>
      </p:pic>
      <p:sp>
        <p:nvSpPr>
          <p:cNvPr id="7" name="Title 1"/>
          <p:cNvSpPr txBox="1"/>
          <p:nvPr/>
        </p:nvSpPr>
        <p:spPr>
          <a:xfrm>
            <a:off x="6132008" y="2278493"/>
            <a:ext cx="3657878" cy="1885830"/>
          </a:xfrm>
          <a:prstGeom prst="rect">
            <a:avLst/>
          </a:prstGeom>
        </p:spPr>
        <p:txBody>
          <a:bodyPr vert="horz" lIns="56579" tIns="28289" rIns="56579" bIns="28289" rtlCol="0" anchor="t">
            <a:noAutofit/>
          </a:bodyPr>
          <a:lstStyle>
            <a:lvl1pPr algn="l" defTabSz="457200" rtl="0" eaLnBrk="1" latinLnBrk="0" hangingPunct="1">
              <a:spcBef>
                <a:spcPct val="0"/>
              </a:spcBef>
              <a:buNone/>
              <a:defRPr sz="2800" b="1" i="0" kern="1200">
                <a:solidFill>
                  <a:srgbClr val="4D4D4C"/>
                </a:solidFill>
                <a:latin typeface="Arial" panose="020B0604020202020204"/>
                <a:ea typeface="+mj-ea"/>
                <a:cs typeface="Arial" panose="020B0604020202020204"/>
              </a:defRPr>
            </a:lvl1pPr>
          </a:lstStyle>
          <a:p>
            <a:pPr>
              <a:lnSpc>
                <a:spcPct val="150000"/>
              </a:lnSpc>
              <a:spcAft>
                <a:spcPts val="495"/>
              </a:spcAft>
            </a:pPr>
            <a:r>
              <a:rPr lang="en-US" altLang="zh-CN" sz="2640" dirty="0">
                <a:solidFill>
                  <a:schemeClr val="tx1">
                    <a:lumMod val="95000"/>
                    <a:lumOff val="5000"/>
                  </a:schemeClr>
                </a:solidFill>
              </a:rPr>
              <a:t>Smart Home</a:t>
            </a:r>
          </a:p>
          <a:p>
            <a:pPr>
              <a:lnSpc>
                <a:spcPct val="150000"/>
              </a:lnSpc>
            </a:pPr>
            <a:r>
              <a:rPr lang="en-US" altLang="zh-CN" sz="1980" dirty="0">
                <a:solidFill>
                  <a:schemeClr val="bg2">
                    <a:lumMod val="50000"/>
                  </a:schemeClr>
                </a:solidFill>
              </a:rPr>
              <a:t>Demand</a:t>
            </a:r>
            <a:r>
              <a:rPr lang="zh-CN" altLang="en-US" sz="1980" dirty="0">
                <a:solidFill>
                  <a:schemeClr val="bg2">
                    <a:lumMod val="50000"/>
                  </a:schemeClr>
                </a:solidFill>
              </a:rPr>
              <a:t>	</a:t>
            </a: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live-view</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Interconnection</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zh-CN" altLang="en-US" sz="1733" dirty="0" smtClean="0">
                <a:solidFill>
                  <a:schemeClr val="tx1">
                    <a:lumMod val="95000"/>
                    <a:lumOff val="5000"/>
                  </a:schemeClr>
                </a:solidFill>
              </a:rPr>
              <a:t> </a:t>
            </a:r>
            <a:r>
              <a:rPr lang="en-US" altLang="zh-CN" sz="1733" dirty="0" smtClean="0">
                <a:solidFill>
                  <a:schemeClr val="tx1">
                    <a:lumMod val="95000"/>
                    <a:lumOff val="5000"/>
                  </a:schemeClr>
                </a:solidFill>
              </a:rPr>
              <a:t>S</a:t>
            </a:r>
            <a:r>
              <a:rPr lang="zh-CN" altLang="en-US" sz="1733" dirty="0">
                <a:solidFill>
                  <a:schemeClr val="tx1">
                    <a:lumMod val="95000"/>
                    <a:lumOff val="5000"/>
                  </a:schemeClr>
                </a:solidFill>
              </a:rPr>
              <a:t>ecurity </a:t>
            </a:r>
            <a:r>
              <a:rPr lang="en-US" altLang="zh-CN" sz="1733" dirty="0">
                <a:solidFill>
                  <a:schemeClr val="tx1">
                    <a:lumMod val="95000"/>
                    <a:lumOff val="5000"/>
                  </a:schemeClr>
                </a:solidFill>
              </a:rPr>
              <a:t>life</a:t>
            </a:r>
            <a:r>
              <a:rPr lang="zh-CN" altLang="en-US" sz="1733" dirty="0">
                <a:solidFill>
                  <a:schemeClr val="tx1">
                    <a:lumMod val="95000"/>
                    <a:lumOff val="5000"/>
                  </a:schemeClr>
                </a:solidFill>
              </a:rPr>
              <a:t> </a:t>
            </a: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Real-time Voicetalk</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zh-CN" altLang="en-US" sz="1733" dirty="0">
              <a:solidFill>
                <a:schemeClr val="tx1">
                  <a:lumMod val="95000"/>
                  <a:lumOff val="5000"/>
                </a:schemeClr>
              </a:solidFill>
            </a:endParaRPr>
          </a:p>
          <a:p>
            <a:pPr>
              <a:lnSpc>
                <a:spcPct val="150000"/>
              </a:lnSpc>
              <a:buFont typeface="Wingdings" panose="05000000000000000000" pitchFamily="2" charset="2"/>
            </a:pPr>
            <a:endParaRPr lang="en-US" altLang="zh-CN" sz="1733" dirty="0">
              <a:solidFill>
                <a:schemeClr val="tx1">
                  <a:lumMod val="95000"/>
                  <a:lumOff val="5000"/>
                </a:schemeClr>
              </a:solidFill>
            </a:endParaRPr>
          </a:p>
          <a:p>
            <a:pPr>
              <a:lnSpc>
                <a:spcPct val="150000"/>
              </a:lnSpc>
            </a:pPr>
            <a:endParaRPr lang="zh-CN" altLang="en-US" sz="1733" dirty="0">
              <a:solidFill>
                <a:schemeClr val="accent6">
                  <a:lumMod val="50000"/>
                </a:schemeClr>
              </a:solidFill>
            </a:endParaRPr>
          </a:p>
          <a:p>
            <a:pPr>
              <a:lnSpc>
                <a:spcPct val="150000"/>
              </a:lnSpc>
            </a:pPr>
            <a:endParaRPr lang="zh-CN" altLang="en-US" sz="1733" dirty="0">
              <a:solidFill>
                <a:schemeClr val="bg2">
                  <a:lumMod val="50000"/>
                </a:schemeClr>
              </a:solidFill>
            </a:endParaRPr>
          </a:p>
        </p:txBody>
      </p:sp>
      <p:pic>
        <p:nvPicPr>
          <p:cNvPr id="4" name="图片 3"/>
          <p:cNvPicPr>
            <a:picLocks noChangeAspect="1"/>
          </p:cNvPicPr>
          <p:nvPr/>
        </p:nvPicPr>
        <p:blipFill>
          <a:blip r:embed="rId10"/>
          <a:stretch>
            <a:fillRect/>
          </a:stretch>
        </p:blipFill>
        <p:spPr>
          <a:xfrm>
            <a:off x="1761268" y="2692496"/>
            <a:ext cx="2579561" cy="4038552"/>
          </a:xfrm>
          <a:prstGeom prst="rect">
            <a:avLst/>
          </a:prstGeom>
        </p:spPr>
      </p:pic>
    </p:spTree>
    <p:custDataLst>
      <p:tags r:id="rId1"/>
    </p:custDataLst>
    <p:extLst>
      <p:ext uri="{BB962C8B-B14F-4D97-AF65-F5344CB8AC3E}">
        <p14:creationId xmlns:p14="http://schemas.microsoft.com/office/powerpoint/2010/main" val="2557131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2"/>
            </p:custDataLst>
          </p:nvPr>
        </p:nvCxnSpPr>
        <p:spPr>
          <a:xfrm>
            <a:off x="939905" y="1840444"/>
            <a:ext cx="368280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3"/>
            </p:custDataLst>
          </p:nvPr>
        </p:nvSpPr>
        <p:spPr>
          <a:xfrm>
            <a:off x="939907" y="1477384"/>
            <a:ext cx="3682800" cy="356400"/>
          </a:xfrm>
          <a:prstGeom prst="rect">
            <a:avLst/>
          </a:prstGeom>
          <a:noFill/>
        </p:spPr>
        <p:txBody>
          <a:bodyPr wrap="square" rtlCol="0">
            <a:normAutofit fontScale="92500"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US" altLang="zh-CN" sz="1650" spc="99">
                <a:latin typeface="+mj-lt"/>
                <a:ea typeface="+mj-ea"/>
                <a:cs typeface="+mj-cs"/>
              </a:rPr>
              <a:t>Alarm Receiving Center</a:t>
            </a:r>
            <a:endParaRPr lang="zh-CN" altLang="en-US" sz="1650" spc="99">
              <a:latin typeface="+mj-lt"/>
              <a:ea typeface="+mj-ea"/>
              <a:cs typeface="+mj-cs"/>
            </a:endParaRPr>
          </a:p>
        </p:txBody>
      </p:sp>
      <p:sp>
        <p:nvSpPr>
          <p:cNvPr id="26" name="椭圆 25"/>
          <p:cNvSpPr/>
          <p:nvPr>
            <p:custDataLst>
              <p:tags r:id="rId4"/>
            </p:custDataLst>
          </p:nvPr>
        </p:nvSpPr>
        <p:spPr>
          <a:xfrm>
            <a:off x="588386" y="1612558"/>
            <a:ext cx="232601" cy="232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0" dirty="0">
                <a:solidFill>
                  <a:schemeClr val="accent1"/>
                </a:solidFill>
              </a:rPr>
              <a:t>3</a:t>
            </a:r>
          </a:p>
        </p:txBody>
      </p:sp>
      <p:sp>
        <p:nvSpPr>
          <p:cNvPr id="11" name="文本框 10"/>
          <p:cNvSpPr txBox="1"/>
          <p:nvPr>
            <p:custDataLst>
              <p:tags r:id="rId5"/>
            </p:custDataLst>
          </p:nvPr>
        </p:nvSpPr>
        <p:spPr>
          <a:xfrm>
            <a:off x="552420" y="360369"/>
            <a:ext cx="8954550" cy="534600"/>
          </a:xfrm>
          <a:prstGeom prst="rect">
            <a:avLst/>
          </a:prstGeom>
        </p:spPr>
        <p:txBody>
          <a:bodyPr vert="horz" lIns="83820" tIns="31433" rIns="62865" bIns="31433"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pPr>
              <a:lnSpc>
                <a:spcPct val="130000"/>
              </a:lnSpc>
            </a:pPr>
            <a:r>
              <a:rPr lang="en-US" altLang="zh-CN" sz="2310" spc="99" dirty="0" smtClean="0"/>
              <a:t>B</a:t>
            </a:r>
            <a:r>
              <a:rPr sz="2310" spc="99" dirty="0"/>
              <a:t>usiness </a:t>
            </a:r>
            <a:r>
              <a:rPr lang="en-US" altLang="zh-CN" sz="2310" spc="99" dirty="0"/>
              <a:t>M</a:t>
            </a:r>
            <a:r>
              <a:rPr sz="2310" spc="99" dirty="0"/>
              <a:t>odel</a:t>
            </a:r>
            <a:endParaRPr lang="en-US" altLang="zh-CN" sz="231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277" y="2227818"/>
            <a:ext cx="3149013" cy="4473893"/>
          </a:xfrm>
          <a:prstGeom prst="rect">
            <a:avLst/>
          </a:prstGeom>
        </p:spPr>
      </p:pic>
      <p:sp>
        <p:nvSpPr>
          <p:cNvPr id="7" name="Title 1"/>
          <p:cNvSpPr txBox="1"/>
          <p:nvPr/>
        </p:nvSpPr>
        <p:spPr>
          <a:xfrm>
            <a:off x="6182808" y="2180313"/>
            <a:ext cx="2946469" cy="1885830"/>
          </a:xfrm>
          <a:prstGeom prst="rect">
            <a:avLst/>
          </a:prstGeom>
        </p:spPr>
        <p:txBody>
          <a:bodyPr vert="horz" lIns="56579" tIns="28289" rIns="56579" bIns="28289" rtlCol="0" anchor="t">
            <a:noAutofit/>
          </a:bodyPr>
          <a:lstStyle>
            <a:lvl1pPr algn="l" defTabSz="457200" rtl="0" eaLnBrk="1" latinLnBrk="0" hangingPunct="1">
              <a:spcBef>
                <a:spcPct val="0"/>
              </a:spcBef>
              <a:buNone/>
              <a:defRPr sz="2800" b="1" i="0" kern="1200">
                <a:solidFill>
                  <a:srgbClr val="4D4D4C"/>
                </a:solidFill>
                <a:latin typeface="Arial" panose="020B0604020202020204"/>
                <a:ea typeface="+mj-ea"/>
                <a:cs typeface="Arial" panose="020B0604020202020204"/>
              </a:defRPr>
            </a:lvl1pPr>
          </a:lstStyle>
          <a:p>
            <a:pPr>
              <a:lnSpc>
                <a:spcPct val="150000"/>
              </a:lnSpc>
              <a:spcAft>
                <a:spcPts val="495"/>
              </a:spcAft>
            </a:pPr>
            <a:r>
              <a:rPr lang="en-US" altLang="zh-CN" sz="2640" dirty="0">
                <a:solidFill>
                  <a:schemeClr val="tx1">
                    <a:lumMod val="95000"/>
                    <a:lumOff val="5000"/>
                  </a:schemeClr>
                </a:solidFill>
              </a:rPr>
              <a:t>ARC</a:t>
            </a:r>
          </a:p>
          <a:p>
            <a:pPr>
              <a:lnSpc>
                <a:spcPct val="150000"/>
              </a:lnSpc>
            </a:pPr>
            <a:r>
              <a:rPr lang="en-US" altLang="zh-CN" sz="1980" dirty="0">
                <a:solidFill>
                  <a:schemeClr val="bg2">
                    <a:lumMod val="50000"/>
                  </a:schemeClr>
                </a:solidFill>
              </a:rPr>
              <a:t>Demand</a:t>
            </a:r>
            <a:r>
              <a:rPr lang="zh-CN" altLang="en-US" sz="1980" dirty="0">
                <a:solidFill>
                  <a:schemeClr val="bg2">
                    <a:lumMod val="50000"/>
                  </a:schemeClr>
                </a:solidFill>
              </a:rPr>
              <a:t>	</a:t>
            </a: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live-view</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Alarm Video Playback</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r>
              <a:rPr lang="zh-CN" altLang="en-US" sz="1733" dirty="0">
                <a:solidFill>
                  <a:schemeClr val="tx1">
                    <a:lumMod val="95000"/>
                    <a:lumOff val="5000"/>
                  </a:schemeClr>
                </a:solidFill>
              </a:rPr>
              <a:t>  </a:t>
            </a:r>
            <a:r>
              <a:rPr lang="en-US" altLang="zh-CN" sz="1733" dirty="0">
                <a:solidFill>
                  <a:schemeClr val="tx1">
                    <a:lumMod val="95000"/>
                    <a:lumOff val="5000"/>
                  </a:schemeClr>
                </a:solidFill>
              </a:rPr>
              <a:t>Alarm Notification</a:t>
            </a: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en-US" altLang="zh-CN" sz="1733" dirty="0">
              <a:solidFill>
                <a:schemeClr val="tx1">
                  <a:lumMod val="95000"/>
                  <a:lumOff val="5000"/>
                </a:schemeClr>
              </a:solidFill>
            </a:endParaRPr>
          </a:p>
          <a:p>
            <a:pPr>
              <a:lnSpc>
                <a:spcPct val="150000"/>
              </a:lnSpc>
            </a:pPr>
            <a:endParaRPr lang="zh-CN" altLang="en-US" sz="1733" dirty="0">
              <a:solidFill>
                <a:schemeClr val="accent6">
                  <a:lumMod val="50000"/>
                </a:schemeClr>
              </a:solidFill>
            </a:endParaRPr>
          </a:p>
          <a:p>
            <a:pPr>
              <a:lnSpc>
                <a:spcPct val="150000"/>
              </a:lnSpc>
            </a:pPr>
            <a:endParaRPr lang="zh-CN" altLang="en-US" sz="1733" dirty="0">
              <a:solidFill>
                <a:schemeClr val="bg2">
                  <a:lumMod val="50000"/>
                </a:schemeClr>
              </a:solidFill>
            </a:endParaRPr>
          </a:p>
        </p:txBody>
      </p:sp>
      <p:pic>
        <p:nvPicPr>
          <p:cNvPr id="3" name="图片 2"/>
          <p:cNvPicPr>
            <a:picLocks noChangeAspect="1"/>
          </p:cNvPicPr>
          <p:nvPr/>
        </p:nvPicPr>
        <p:blipFill>
          <a:blip r:embed="rId10"/>
          <a:stretch>
            <a:fillRect/>
          </a:stretch>
        </p:blipFill>
        <p:spPr>
          <a:xfrm>
            <a:off x="1759957" y="2864222"/>
            <a:ext cx="2537651" cy="4003977"/>
          </a:xfrm>
          <a:prstGeom prst="rect">
            <a:avLst/>
          </a:prstGeom>
        </p:spPr>
      </p:pic>
    </p:spTree>
    <p:custDataLst>
      <p:tags r:id="rId1"/>
    </p:custDataLst>
    <p:extLst>
      <p:ext uri="{BB962C8B-B14F-4D97-AF65-F5344CB8AC3E}">
        <p14:creationId xmlns:p14="http://schemas.microsoft.com/office/powerpoint/2010/main" val="2910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2"/>
            </p:custDataLst>
          </p:nvPr>
        </p:nvCxnSpPr>
        <p:spPr>
          <a:xfrm>
            <a:off x="939905" y="1840444"/>
            <a:ext cx="368280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3"/>
            </p:custDataLst>
          </p:nvPr>
        </p:nvSpPr>
        <p:spPr>
          <a:xfrm>
            <a:off x="939907" y="1477384"/>
            <a:ext cx="3682800" cy="356400"/>
          </a:xfrm>
          <a:prstGeom prst="rect">
            <a:avLst/>
          </a:prstGeom>
          <a:noFill/>
        </p:spPr>
        <p:txBody>
          <a:bodyPr wrap="square" rtlCol="0">
            <a:normAutofit fontScale="92500"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US" altLang="zh-CN" sz="1650" spc="99">
                <a:latin typeface="+mj-lt"/>
                <a:ea typeface="+mj-ea"/>
                <a:cs typeface="+mj-cs"/>
              </a:rPr>
              <a:t>Al technology for shop</a:t>
            </a:r>
            <a:endParaRPr lang="zh-CN" altLang="en-US" sz="1650" spc="99">
              <a:latin typeface="+mj-lt"/>
              <a:ea typeface="+mj-ea"/>
              <a:cs typeface="+mj-cs"/>
            </a:endParaRPr>
          </a:p>
        </p:txBody>
      </p:sp>
      <p:sp>
        <p:nvSpPr>
          <p:cNvPr id="26" name="椭圆 25"/>
          <p:cNvSpPr/>
          <p:nvPr>
            <p:custDataLst>
              <p:tags r:id="rId4"/>
            </p:custDataLst>
          </p:nvPr>
        </p:nvSpPr>
        <p:spPr>
          <a:xfrm>
            <a:off x="588386" y="1612558"/>
            <a:ext cx="232601" cy="232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0" dirty="0">
                <a:solidFill>
                  <a:schemeClr val="accent1"/>
                </a:solidFill>
              </a:rPr>
              <a:t>3</a:t>
            </a:r>
            <a:endParaRPr lang="en-US" altLang="zh-CN" sz="1320" dirty="0">
              <a:solidFill>
                <a:schemeClr val="accent1"/>
              </a:solidFill>
            </a:endParaRPr>
          </a:p>
        </p:txBody>
      </p:sp>
      <p:sp>
        <p:nvSpPr>
          <p:cNvPr id="11" name="文本框 10"/>
          <p:cNvSpPr txBox="1"/>
          <p:nvPr>
            <p:custDataLst>
              <p:tags r:id="rId5"/>
            </p:custDataLst>
          </p:nvPr>
        </p:nvSpPr>
        <p:spPr>
          <a:xfrm>
            <a:off x="552420" y="360369"/>
            <a:ext cx="8954550" cy="534600"/>
          </a:xfrm>
          <a:prstGeom prst="rect">
            <a:avLst/>
          </a:prstGeom>
        </p:spPr>
        <p:txBody>
          <a:bodyPr vert="horz" lIns="83820" tIns="31433" rIns="62865" bIns="31433"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pPr>
              <a:lnSpc>
                <a:spcPct val="130000"/>
              </a:lnSpc>
            </a:pPr>
            <a:r>
              <a:rPr lang="en-US" altLang="zh-CN" sz="2310" spc="99" dirty="0" smtClean="0"/>
              <a:t>B</a:t>
            </a:r>
            <a:r>
              <a:rPr sz="2310" spc="99" dirty="0"/>
              <a:t>usiness </a:t>
            </a:r>
            <a:r>
              <a:rPr lang="en-US" altLang="zh-CN" sz="2310" spc="99" dirty="0"/>
              <a:t>M</a:t>
            </a:r>
            <a:r>
              <a:rPr sz="2310" spc="99" dirty="0"/>
              <a:t>odel</a:t>
            </a:r>
            <a:endParaRPr lang="en-US" altLang="zh-CN" sz="231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7" name="Title 1"/>
          <p:cNvSpPr txBox="1"/>
          <p:nvPr/>
        </p:nvSpPr>
        <p:spPr>
          <a:xfrm>
            <a:off x="6400217" y="1759118"/>
            <a:ext cx="3433212" cy="1885830"/>
          </a:xfrm>
          <a:prstGeom prst="rect">
            <a:avLst/>
          </a:prstGeom>
        </p:spPr>
        <p:txBody>
          <a:bodyPr vert="horz" lIns="56579" tIns="28289" rIns="56579" bIns="28289" rtlCol="0" anchor="t">
            <a:noAutofit/>
          </a:bodyPr>
          <a:lstStyle>
            <a:lvl1pPr algn="l" defTabSz="457200" rtl="0" eaLnBrk="1" latinLnBrk="0" hangingPunct="1">
              <a:spcBef>
                <a:spcPct val="0"/>
              </a:spcBef>
              <a:buNone/>
              <a:defRPr sz="2800" b="1" i="0" kern="1200">
                <a:solidFill>
                  <a:srgbClr val="4D4D4C"/>
                </a:solidFill>
                <a:latin typeface="Arial" panose="020B0604020202020204"/>
                <a:ea typeface="+mj-ea"/>
                <a:cs typeface="Arial" panose="020B0604020202020204"/>
              </a:defRPr>
            </a:lvl1pPr>
          </a:lstStyle>
          <a:p>
            <a:pPr>
              <a:lnSpc>
                <a:spcPct val="150000"/>
              </a:lnSpc>
              <a:spcAft>
                <a:spcPts val="495"/>
              </a:spcAft>
            </a:pPr>
            <a:r>
              <a:rPr lang="en-US" altLang="zh-CN" sz="2640" dirty="0">
                <a:solidFill>
                  <a:schemeClr val="tx1">
                    <a:lumMod val="95000"/>
                    <a:lumOff val="5000"/>
                  </a:schemeClr>
                </a:solidFill>
              </a:rPr>
              <a:t>Smart shop</a:t>
            </a:r>
          </a:p>
          <a:p>
            <a:pPr>
              <a:lnSpc>
                <a:spcPct val="150000"/>
              </a:lnSpc>
            </a:pPr>
            <a:r>
              <a:rPr lang="en-US" altLang="zh-CN" sz="1980" dirty="0">
                <a:solidFill>
                  <a:schemeClr val="bg2">
                    <a:lumMod val="50000"/>
                  </a:schemeClr>
                </a:solidFill>
              </a:rPr>
              <a:t>Demand</a:t>
            </a:r>
            <a:r>
              <a:rPr lang="zh-CN" altLang="en-US" sz="1980" dirty="0">
                <a:solidFill>
                  <a:schemeClr val="bg2">
                    <a:lumMod val="50000"/>
                  </a:schemeClr>
                </a:solidFill>
              </a:rPr>
              <a:t>	</a:t>
            </a:r>
          </a:p>
          <a:p>
            <a:pPr marL="282893" indent="-282893">
              <a:lnSpc>
                <a:spcPct val="150000"/>
              </a:lnSpc>
              <a:buFont typeface="Wingdings" panose="05000000000000000000" pitchFamily="2" charset="2"/>
              <a:buChar char="ü"/>
            </a:pPr>
            <a:r>
              <a:rPr lang="en-US" altLang="zh-CN" sz="1733" dirty="0">
                <a:solidFill>
                  <a:schemeClr val="tx1">
                    <a:lumMod val="95000"/>
                    <a:lumOff val="5000"/>
                  </a:schemeClr>
                </a:solidFill>
              </a:rPr>
              <a:t>Face/human feature extraction</a:t>
            </a:r>
          </a:p>
          <a:p>
            <a:pPr marL="282893" indent="-282893">
              <a:lnSpc>
                <a:spcPct val="150000"/>
              </a:lnSpc>
              <a:buFont typeface="Wingdings" panose="05000000000000000000" pitchFamily="2" charset="2"/>
              <a:buChar char="ü"/>
            </a:pPr>
            <a:r>
              <a:rPr lang="en-US" altLang="zh-CN" sz="1733" dirty="0">
                <a:solidFill>
                  <a:schemeClr val="tx1">
                    <a:lumMod val="95000"/>
                    <a:lumOff val="5000"/>
                  </a:schemeClr>
                </a:solidFill>
              </a:rPr>
              <a:t>Regular visitors to identify</a:t>
            </a:r>
          </a:p>
          <a:p>
            <a:pPr marL="282893" indent="-282893">
              <a:lnSpc>
                <a:spcPct val="150000"/>
              </a:lnSpc>
              <a:buFont typeface="Wingdings" panose="05000000000000000000" pitchFamily="2" charset="2"/>
              <a:buChar char="ü"/>
            </a:pPr>
            <a:r>
              <a:rPr sz="1733" dirty="0" smtClean="0">
                <a:solidFill>
                  <a:schemeClr val="tx1">
                    <a:lumMod val="95000"/>
                    <a:lumOff val="5000"/>
                  </a:schemeClr>
                </a:solidFill>
              </a:rPr>
              <a:t>Customer </a:t>
            </a:r>
            <a:r>
              <a:rPr sz="1733" dirty="0">
                <a:solidFill>
                  <a:schemeClr val="tx1">
                    <a:lumMod val="95000"/>
                    <a:lumOff val="5000"/>
                  </a:schemeClr>
                </a:solidFill>
              </a:rPr>
              <a:t>group attribute analysis</a:t>
            </a:r>
          </a:p>
          <a:p>
            <a:pPr>
              <a:lnSpc>
                <a:spcPct val="150000"/>
              </a:lnSpc>
            </a:pP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en-US" altLang="zh-CN" sz="1733" dirty="0">
              <a:solidFill>
                <a:schemeClr val="tx1">
                  <a:lumMod val="95000"/>
                  <a:lumOff val="5000"/>
                </a:schemeClr>
              </a:solidFill>
            </a:endParaRPr>
          </a:p>
          <a:p>
            <a:pPr>
              <a:lnSpc>
                <a:spcPct val="150000"/>
              </a:lnSpc>
            </a:pPr>
            <a:endParaRPr lang="zh-CN" altLang="en-US" sz="1733" dirty="0">
              <a:solidFill>
                <a:schemeClr val="accent6">
                  <a:lumMod val="50000"/>
                </a:schemeClr>
              </a:solidFill>
            </a:endParaRPr>
          </a:p>
          <a:p>
            <a:pPr>
              <a:lnSpc>
                <a:spcPct val="150000"/>
              </a:lnSpc>
            </a:pPr>
            <a:endParaRPr lang="zh-CN" altLang="en-US" sz="1733" dirty="0">
              <a:solidFill>
                <a:schemeClr val="bg2">
                  <a:lumMod val="50000"/>
                </a:schemeClr>
              </a:solidFill>
            </a:endParaRPr>
          </a:p>
        </p:txBody>
      </p:sp>
      <p:pic>
        <p:nvPicPr>
          <p:cNvPr id="4" name="图片 3" descr="timg (1)"/>
          <p:cNvPicPr>
            <a:picLocks noChangeAspect="1"/>
          </p:cNvPicPr>
          <p:nvPr/>
        </p:nvPicPr>
        <p:blipFill>
          <a:blip r:embed="rId9"/>
          <a:stretch>
            <a:fillRect/>
          </a:stretch>
        </p:blipFill>
        <p:spPr>
          <a:xfrm>
            <a:off x="820987" y="2046515"/>
            <a:ext cx="4973144" cy="3022636"/>
          </a:xfrm>
          <a:prstGeom prst="rect">
            <a:avLst/>
          </a:prstGeom>
        </p:spPr>
      </p:pic>
    </p:spTree>
    <p:custDataLst>
      <p:tags r:id="rId1"/>
    </p:custDataLst>
    <p:extLst>
      <p:ext uri="{BB962C8B-B14F-4D97-AF65-F5344CB8AC3E}">
        <p14:creationId xmlns:p14="http://schemas.microsoft.com/office/powerpoint/2010/main" val="281485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2"/>
            </p:custDataLst>
          </p:nvPr>
        </p:nvCxnSpPr>
        <p:spPr>
          <a:xfrm>
            <a:off x="939905" y="1840444"/>
            <a:ext cx="368280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3"/>
            </p:custDataLst>
          </p:nvPr>
        </p:nvSpPr>
        <p:spPr>
          <a:xfrm>
            <a:off x="939907" y="1477384"/>
            <a:ext cx="3682800" cy="356400"/>
          </a:xfrm>
          <a:prstGeom prst="rect">
            <a:avLst/>
          </a:prstGeom>
          <a:noFill/>
        </p:spPr>
        <p:txBody>
          <a:bodyPr wrap="square" rtlCol="0">
            <a:normAutofit fontScale="92500"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US" altLang="zh-CN" sz="1650" spc="99">
                <a:latin typeface="+mj-lt"/>
                <a:ea typeface="+mj-ea"/>
                <a:cs typeface="+mj-cs"/>
                <a:sym typeface="+mn-ea"/>
              </a:rPr>
              <a:t>Al technology for service</a:t>
            </a:r>
            <a:endParaRPr lang="zh-CN" altLang="en-US" sz="1650" spc="99">
              <a:latin typeface="+mj-lt"/>
              <a:ea typeface="+mj-ea"/>
              <a:cs typeface="+mj-cs"/>
            </a:endParaRPr>
          </a:p>
        </p:txBody>
      </p:sp>
      <p:sp>
        <p:nvSpPr>
          <p:cNvPr id="26" name="椭圆 25"/>
          <p:cNvSpPr/>
          <p:nvPr>
            <p:custDataLst>
              <p:tags r:id="rId4"/>
            </p:custDataLst>
          </p:nvPr>
        </p:nvSpPr>
        <p:spPr>
          <a:xfrm>
            <a:off x="588386" y="1612558"/>
            <a:ext cx="232601" cy="232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0" dirty="0">
                <a:solidFill>
                  <a:schemeClr val="accent1"/>
                </a:solidFill>
              </a:rPr>
              <a:t>4</a:t>
            </a:r>
            <a:endParaRPr lang="en-US" altLang="zh-CN" sz="1320" dirty="0">
              <a:solidFill>
                <a:schemeClr val="accent1"/>
              </a:solidFill>
            </a:endParaRPr>
          </a:p>
        </p:txBody>
      </p:sp>
      <p:sp>
        <p:nvSpPr>
          <p:cNvPr id="11" name="文本框 10"/>
          <p:cNvSpPr txBox="1"/>
          <p:nvPr>
            <p:custDataLst>
              <p:tags r:id="rId5"/>
            </p:custDataLst>
          </p:nvPr>
        </p:nvSpPr>
        <p:spPr>
          <a:xfrm>
            <a:off x="552420" y="360369"/>
            <a:ext cx="8954550" cy="534600"/>
          </a:xfrm>
          <a:prstGeom prst="rect">
            <a:avLst/>
          </a:prstGeom>
        </p:spPr>
        <p:txBody>
          <a:bodyPr vert="horz" lIns="83820" tIns="31433" rIns="62865" bIns="31433"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pPr>
              <a:lnSpc>
                <a:spcPct val="130000"/>
              </a:lnSpc>
            </a:pPr>
            <a:r>
              <a:rPr lang="en-US" altLang="zh-CN" sz="2310" spc="99" dirty="0" smtClean="0"/>
              <a:t>B</a:t>
            </a:r>
            <a:r>
              <a:rPr sz="2310" spc="99" dirty="0"/>
              <a:t>usiness </a:t>
            </a:r>
            <a:r>
              <a:rPr lang="en-US" altLang="zh-CN" sz="2310" spc="99" dirty="0"/>
              <a:t>M</a:t>
            </a:r>
            <a:r>
              <a:rPr sz="2310" spc="99" dirty="0"/>
              <a:t>odel</a:t>
            </a:r>
            <a:endParaRPr lang="en-US" altLang="zh-CN" sz="231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
        <p:nvSpPr>
          <p:cNvPr id="7" name="Title 1"/>
          <p:cNvSpPr txBox="1"/>
          <p:nvPr/>
        </p:nvSpPr>
        <p:spPr>
          <a:xfrm>
            <a:off x="5551715" y="2286832"/>
            <a:ext cx="4307478" cy="1885830"/>
          </a:xfrm>
          <a:prstGeom prst="rect">
            <a:avLst/>
          </a:prstGeom>
        </p:spPr>
        <p:txBody>
          <a:bodyPr vert="horz" lIns="56579" tIns="28289" rIns="56579" bIns="28289" rtlCol="0" anchor="t">
            <a:noAutofit/>
          </a:bodyPr>
          <a:lstStyle>
            <a:lvl1pPr algn="l" defTabSz="457200" rtl="0" eaLnBrk="1" latinLnBrk="0" hangingPunct="1">
              <a:spcBef>
                <a:spcPct val="0"/>
              </a:spcBef>
              <a:buNone/>
              <a:defRPr sz="2800" b="1" i="0" kern="1200">
                <a:solidFill>
                  <a:srgbClr val="4D4D4C"/>
                </a:solidFill>
                <a:latin typeface="Arial" panose="020B0604020202020204"/>
                <a:ea typeface="+mj-ea"/>
                <a:cs typeface="Arial" panose="020B0604020202020204"/>
              </a:defRPr>
            </a:lvl1pPr>
          </a:lstStyle>
          <a:p>
            <a:pPr>
              <a:lnSpc>
                <a:spcPct val="150000"/>
              </a:lnSpc>
              <a:spcAft>
                <a:spcPts val="495"/>
              </a:spcAft>
            </a:pPr>
            <a:r>
              <a:rPr lang="en-US" altLang="zh-CN" sz="2640" dirty="0">
                <a:solidFill>
                  <a:schemeClr val="tx1">
                    <a:lumMod val="95000"/>
                    <a:lumOff val="5000"/>
                  </a:schemeClr>
                </a:solidFill>
              </a:rPr>
              <a:t>Self-service Car wash</a:t>
            </a:r>
          </a:p>
          <a:p>
            <a:pPr>
              <a:lnSpc>
                <a:spcPct val="150000"/>
              </a:lnSpc>
            </a:pPr>
            <a:r>
              <a:rPr lang="en-US" altLang="zh-CN" sz="1980" dirty="0">
                <a:solidFill>
                  <a:schemeClr val="bg2">
                    <a:lumMod val="50000"/>
                  </a:schemeClr>
                </a:solidFill>
              </a:rPr>
              <a:t>Demand</a:t>
            </a:r>
            <a:r>
              <a:rPr lang="zh-CN" altLang="en-US" sz="1980" dirty="0">
                <a:solidFill>
                  <a:schemeClr val="bg2">
                    <a:lumMod val="50000"/>
                  </a:schemeClr>
                </a:solidFill>
              </a:rPr>
              <a:t>	</a:t>
            </a:r>
          </a:p>
          <a:p>
            <a:pPr marL="282893" indent="-282893">
              <a:lnSpc>
                <a:spcPct val="150000"/>
              </a:lnSpc>
              <a:buFont typeface="Wingdings" panose="05000000000000000000" pitchFamily="2" charset="2"/>
              <a:buChar char="ü"/>
            </a:pPr>
            <a:r>
              <a:rPr lang="en-US" altLang="zh-CN" sz="1733" dirty="0">
                <a:solidFill>
                  <a:schemeClr val="tx1">
                    <a:lumMod val="95000"/>
                    <a:lumOff val="5000"/>
                  </a:schemeClr>
                </a:solidFill>
              </a:rPr>
              <a:t>Car shape/Car number recognition</a:t>
            </a:r>
          </a:p>
          <a:p>
            <a:pPr marL="282893" indent="-282893">
              <a:lnSpc>
                <a:spcPct val="150000"/>
              </a:lnSpc>
              <a:buFont typeface="Wingdings" panose="05000000000000000000" pitchFamily="2" charset="2"/>
              <a:buChar char="ü"/>
            </a:pPr>
            <a:r>
              <a:rPr lang="en-US" altLang="zh-CN" sz="1733" dirty="0">
                <a:solidFill>
                  <a:schemeClr val="tx1">
                    <a:lumMod val="95000"/>
                    <a:lumOff val="5000"/>
                  </a:schemeClr>
                </a:solidFill>
              </a:rPr>
              <a:t>Queuing congestion recognition</a:t>
            </a:r>
          </a:p>
          <a:p>
            <a:pPr>
              <a:lnSpc>
                <a:spcPct val="150000"/>
              </a:lnSpc>
              <a:buFont typeface="Wingdings" panose="05000000000000000000" pitchFamily="2" charset="2"/>
            </a:pPr>
            <a:endParaRPr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zh-CN" altLang="en-US" sz="1733" dirty="0">
              <a:solidFill>
                <a:schemeClr val="tx1">
                  <a:lumMod val="95000"/>
                  <a:lumOff val="5000"/>
                </a:schemeClr>
              </a:solidFill>
            </a:endParaRPr>
          </a:p>
          <a:p>
            <a:pPr marL="282893" indent="-282893">
              <a:lnSpc>
                <a:spcPct val="150000"/>
              </a:lnSpc>
              <a:buFont typeface="Wingdings" panose="05000000000000000000" pitchFamily="2" charset="2"/>
              <a:buChar char="ü"/>
            </a:pPr>
            <a:endParaRPr lang="en-US" altLang="zh-CN" sz="1733" dirty="0">
              <a:solidFill>
                <a:schemeClr val="tx1">
                  <a:lumMod val="95000"/>
                  <a:lumOff val="5000"/>
                </a:schemeClr>
              </a:solidFill>
            </a:endParaRPr>
          </a:p>
          <a:p>
            <a:pPr>
              <a:lnSpc>
                <a:spcPct val="150000"/>
              </a:lnSpc>
            </a:pPr>
            <a:endParaRPr lang="zh-CN" altLang="en-US" sz="1733" dirty="0">
              <a:solidFill>
                <a:schemeClr val="accent6">
                  <a:lumMod val="50000"/>
                </a:schemeClr>
              </a:solidFill>
            </a:endParaRPr>
          </a:p>
          <a:p>
            <a:pPr>
              <a:lnSpc>
                <a:spcPct val="150000"/>
              </a:lnSpc>
            </a:pPr>
            <a:endParaRPr lang="zh-CN" altLang="en-US" sz="1733" dirty="0">
              <a:solidFill>
                <a:schemeClr val="bg2">
                  <a:lumMod val="50000"/>
                </a:schemeClr>
              </a:solidFill>
            </a:endParaRPr>
          </a:p>
        </p:txBody>
      </p:sp>
      <p:grpSp>
        <p:nvGrpSpPr>
          <p:cNvPr id="2" name="组合 1"/>
          <p:cNvGrpSpPr/>
          <p:nvPr/>
        </p:nvGrpSpPr>
        <p:grpSpPr>
          <a:xfrm>
            <a:off x="414140" y="2022473"/>
            <a:ext cx="4938542" cy="3486029"/>
            <a:chOff x="614936" y="2240625"/>
            <a:chExt cx="5986111" cy="4225490"/>
          </a:xfrm>
        </p:grpSpPr>
        <p:grpSp>
          <p:nvGrpSpPr>
            <p:cNvPr id="9" name="组合 8"/>
            <p:cNvGrpSpPr/>
            <p:nvPr/>
          </p:nvGrpSpPr>
          <p:grpSpPr>
            <a:xfrm>
              <a:off x="614936" y="2240625"/>
              <a:ext cx="5986111" cy="4225490"/>
              <a:chOff x="614936" y="2240625"/>
              <a:chExt cx="5986111" cy="4225490"/>
            </a:xfrm>
          </p:grpSpPr>
          <p:grpSp>
            <p:nvGrpSpPr>
              <p:cNvPr id="3" name="组合 2"/>
              <p:cNvGrpSpPr/>
              <p:nvPr/>
            </p:nvGrpSpPr>
            <p:grpSpPr>
              <a:xfrm>
                <a:off x="614936" y="2240625"/>
                <a:ext cx="5986111" cy="4225490"/>
                <a:chOff x="368194" y="2632510"/>
                <a:chExt cx="5986111" cy="4225490"/>
              </a:xfrm>
            </p:grpSpPr>
            <p:sp>
              <p:nvSpPr>
                <p:cNvPr id="6" name="矩形 5"/>
                <p:cNvSpPr/>
                <p:nvPr/>
              </p:nvSpPr>
              <p:spPr>
                <a:xfrm>
                  <a:off x="1580827" y="3719592"/>
                  <a:ext cx="3409628" cy="237124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85"/>
                </a:p>
              </p:txBody>
            </p:sp>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194" y="2632510"/>
                  <a:ext cx="5986111" cy="4225490"/>
                </a:xfrm>
                <a:prstGeom prst="rect">
                  <a:avLst/>
                </a:prstGeom>
              </p:spPr>
            </p:pic>
          </p:grpSp>
          <p:sp>
            <p:nvSpPr>
              <p:cNvPr id="10" name="圆角矩形 9"/>
              <p:cNvSpPr/>
              <p:nvPr/>
            </p:nvSpPr>
            <p:spPr>
              <a:xfrm>
                <a:off x="5646056" y="3497942"/>
                <a:ext cx="634093" cy="623208"/>
              </a:xfrm>
              <a:prstGeom prst="roundRect">
                <a:avLst>
                  <a:gd name="adj" fmla="val 91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grpSp>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1554" y="3572622"/>
              <a:ext cx="344995" cy="473848"/>
            </a:xfrm>
            <a:prstGeom prst="rect">
              <a:avLst/>
            </a:prstGeom>
          </p:spPr>
        </p:pic>
        <p:sp>
          <p:nvSpPr>
            <p:cNvPr id="13" name="椭圆 12"/>
            <p:cNvSpPr/>
            <p:nvPr/>
          </p:nvSpPr>
          <p:spPr>
            <a:xfrm>
              <a:off x="5354986" y="3218315"/>
              <a:ext cx="112364" cy="112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grpSp>
    </p:spTree>
    <p:custDataLst>
      <p:tags r:id="rId1"/>
    </p:custDataLst>
    <p:extLst>
      <p:ext uri="{BB962C8B-B14F-4D97-AF65-F5344CB8AC3E}">
        <p14:creationId xmlns:p14="http://schemas.microsoft.com/office/powerpoint/2010/main" val="240642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3183" y="1829108"/>
            <a:ext cx="3896770" cy="369332"/>
          </a:xfrm>
          <a:prstGeom prst="rect">
            <a:avLst/>
          </a:prstGeom>
          <a:noFill/>
        </p:spPr>
        <p:txBody>
          <a:bodyPr wrap="square" rtlCol="0">
            <a:spAutoFit/>
          </a:bodyPr>
          <a:lstStyle/>
          <a:p>
            <a:r>
              <a:rPr lang="en-US" altLang="zh-CN" b="1" dirty="0" smtClean="0">
                <a:solidFill>
                  <a:srgbClr val="404040"/>
                </a:solidFill>
                <a:latin typeface="Roboto Medium" panose="02000000000000000000" pitchFamily="2" charset="0"/>
                <a:ea typeface="Roboto Medium" panose="02000000000000000000" pitchFamily="2" charset="0"/>
              </a:rPr>
              <a:t>Contents</a:t>
            </a:r>
            <a:endParaRPr lang="zh-CN" altLang="en-US" b="1" dirty="0">
              <a:solidFill>
                <a:srgbClr val="404040"/>
              </a:solidFill>
              <a:latin typeface="Roboto Medium" panose="02000000000000000000" pitchFamily="2" charset="0"/>
            </a:endParaRPr>
          </a:p>
        </p:txBody>
      </p:sp>
      <p:pic>
        <p:nvPicPr>
          <p:cNvPr id="9" name="图片 8"/>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 t="44654" r="-252" b="13029"/>
          <a:stretch/>
        </p:blipFill>
        <p:spPr>
          <a:xfrm>
            <a:off x="0" y="0"/>
            <a:ext cx="10083800" cy="1511300"/>
          </a:xfrm>
          <a:prstGeom prst="rect">
            <a:avLst/>
          </a:prstGeom>
        </p:spPr>
      </p:pic>
      <p:sp>
        <p:nvSpPr>
          <p:cNvPr id="10" name="文本框 9"/>
          <p:cNvSpPr txBox="1"/>
          <p:nvPr/>
        </p:nvSpPr>
        <p:spPr>
          <a:xfrm>
            <a:off x="1005517" y="2494738"/>
            <a:ext cx="713657" cy="646331"/>
          </a:xfrm>
          <a:prstGeom prst="rect">
            <a:avLst/>
          </a:prstGeom>
          <a:noFill/>
        </p:spPr>
        <p:txBody>
          <a:bodyPr wrap="none" rtlCol="0">
            <a:spAutoFit/>
          </a:bodyPr>
          <a:lstStyle/>
          <a:p>
            <a:r>
              <a:rPr lang="en-US" altLang="zh-CN" sz="3600" b="1" dirty="0" smtClean="0">
                <a:solidFill>
                  <a:srgbClr val="717171"/>
                </a:solidFill>
                <a:latin typeface="Roboto" panose="02000000000000000000" pitchFamily="2" charset="0"/>
                <a:ea typeface="Roboto" panose="02000000000000000000" pitchFamily="2" charset="0"/>
              </a:rPr>
              <a:t>01</a:t>
            </a:r>
            <a:endParaRPr lang="zh-CN" altLang="en-US" sz="3600" b="1" dirty="0">
              <a:solidFill>
                <a:srgbClr val="717171"/>
              </a:solidFill>
              <a:latin typeface="Roboto" panose="02000000000000000000" pitchFamily="2" charset="0"/>
            </a:endParaRPr>
          </a:p>
        </p:txBody>
      </p:sp>
      <p:sp>
        <p:nvSpPr>
          <p:cNvPr id="15" name="文本占位符 11"/>
          <p:cNvSpPr txBox="1">
            <a:spLocks/>
          </p:cNvSpPr>
          <p:nvPr/>
        </p:nvSpPr>
        <p:spPr>
          <a:xfrm>
            <a:off x="1022687" y="3234470"/>
            <a:ext cx="2676342" cy="1414708"/>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1600" kern="600" dirty="0" smtClean="0">
                <a:solidFill>
                  <a:schemeClr val="tx1">
                    <a:lumMod val="65000"/>
                    <a:lumOff val="35000"/>
                  </a:schemeClr>
                </a:solidFill>
                <a:latin typeface="Roboto Medium" panose="02000000000000000000" pitchFamily="2" charset="0"/>
                <a:ea typeface="Roboto Medium" panose="02000000000000000000" pitchFamily="2" charset="0"/>
              </a:rPr>
              <a:t>About </a:t>
            </a:r>
            <a:r>
              <a:rPr lang="en-US" altLang="zh-CN" sz="1600" kern="600" dirty="0" smtClean="0">
                <a:solidFill>
                  <a:schemeClr val="tx1">
                    <a:lumMod val="65000"/>
                    <a:lumOff val="35000"/>
                  </a:schemeClr>
                </a:solidFill>
                <a:latin typeface="Roboto Medium" panose="02000000000000000000" pitchFamily="2" charset="0"/>
                <a:ea typeface="Roboto Medium" panose="02000000000000000000" pitchFamily="2" charset="0"/>
              </a:rPr>
              <a:t>EZVIZ</a:t>
            </a:r>
            <a:endParaRPr lang="zh-CN" altLang="en-US" sz="1600" kern="600" dirty="0">
              <a:solidFill>
                <a:schemeClr val="tx1">
                  <a:lumMod val="65000"/>
                  <a:lumOff val="35000"/>
                </a:schemeClr>
              </a:solidFill>
              <a:latin typeface="Roboto Medium" panose="02000000000000000000" pitchFamily="2" charset="0"/>
            </a:endParaRPr>
          </a:p>
        </p:txBody>
      </p:sp>
      <p:sp>
        <p:nvSpPr>
          <p:cNvPr id="16" name="文本占位符 11"/>
          <p:cNvSpPr txBox="1">
            <a:spLocks/>
          </p:cNvSpPr>
          <p:nvPr/>
        </p:nvSpPr>
        <p:spPr>
          <a:xfrm>
            <a:off x="614551" y="3615436"/>
            <a:ext cx="3255515" cy="699374"/>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Overview</a:t>
            </a: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EZVIZ cloud</a:t>
            </a:r>
            <a:endParaRPr lang="en-US" altLang="zh-CN" sz="1600" dirty="0">
              <a:solidFill>
                <a:schemeClr val="bg1">
                  <a:lumMod val="65000"/>
                </a:schemeClr>
              </a:solidFill>
              <a:latin typeface="Roboto" panose="02000000000000000000" pitchFamily="2" charset="0"/>
              <a:ea typeface="Roboto" panose="02000000000000000000" pitchFamily="2" charset="0"/>
            </a:endParaRPr>
          </a:p>
          <a:p>
            <a:pPr lvl="1">
              <a:lnSpc>
                <a:spcPct val="100000"/>
              </a:lnSpc>
            </a:pPr>
            <a:endParaRPr lang="en-US" altLang="zh-CN" sz="1600" dirty="0">
              <a:solidFill>
                <a:schemeClr val="bg1">
                  <a:lumMod val="65000"/>
                </a:schemeClr>
              </a:solidFill>
              <a:latin typeface="Roboto" panose="02000000000000000000" pitchFamily="2" charset="0"/>
              <a:ea typeface="Roboto" panose="02000000000000000000" pitchFamily="2" charset="0"/>
            </a:endParaRPr>
          </a:p>
        </p:txBody>
      </p:sp>
      <p:cxnSp>
        <p:nvCxnSpPr>
          <p:cNvPr id="34" name="直接连接符 33"/>
          <p:cNvCxnSpPr/>
          <p:nvPr/>
        </p:nvCxnSpPr>
        <p:spPr>
          <a:xfrm>
            <a:off x="1115789" y="3137843"/>
            <a:ext cx="2253040" cy="322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959578" y="1807598"/>
            <a:ext cx="84668" cy="84668"/>
          </a:xfrm>
          <a:prstGeom prst="ellipse">
            <a:avLst/>
          </a:prstGeom>
          <a:noFill/>
          <a:ln w="3810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023" y="207183"/>
            <a:ext cx="972957" cy="245818"/>
          </a:xfrm>
          <a:prstGeom prst="rect">
            <a:avLst/>
          </a:prstGeom>
        </p:spPr>
      </p:pic>
      <p:sp>
        <p:nvSpPr>
          <p:cNvPr id="49" name="文本框 48"/>
          <p:cNvSpPr txBox="1"/>
          <p:nvPr/>
        </p:nvSpPr>
        <p:spPr>
          <a:xfrm>
            <a:off x="3844778" y="2494738"/>
            <a:ext cx="713657" cy="646331"/>
          </a:xfrm>
          <a:prstGeom prst="rect">
            <a:avLst/>
          </a:prstGeom>
          <a:noFill/>
        </p:spPr>
        <p:txBody>
          <a:bodyPr wrap="none" rtlCol="0">
            <a:spAutoFit/>
          </a:bodyPr>
          <a:lstStyle/>
          <a:p>
            <a:r>
              <a:rPr lang="en-US" altLang="zh-CN" sz="3600" b="1" dirty="0" smtClean="0">
                <a:solidFill>
                  <a:srgbClr val="717171"/>
                </a:solidFill>
                <a:latin typeface="Roboto" panose="02000000000000000000" pitchFamily="2" charset="0"/>
                <a:ea typeface="Roboto" panose="02000000000000000000" pitchFamily="2" charset="0"/>
              </a:rPr>
              <a:t>02</a:t>
            </a:r>
            <a:endParaRPr lang="zh-CN" altLang="en-US" sz="3600" b="1" dirty="0">
              <a:solidFill>
                <a:srgbClr val="717171"/>
              </a:solidFill>
              <a:latin typeface="Roboto" panose="02000000000000000000" pitchFamily="2" charset="0"/>
            </a:endParaRPr>
          </a:p>
        </p:txBody>
      </p:sp>
      <p:sp>
        <p:nvSpPr>
          <p:cNvPr id="50" name="文本占位符 11"/>
          <p:cNvSpPr txBox="1">
            <a:spLocks/>
          </p:cNvSpPr>
          <p:nvPr/>
        </p:nvSpPr>
        <p:spPr>
          <a:xfrm>
            <a:off x="3861948" y="3234470"/>
            <a:ext cx="2676342" cy="1414708"/>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1600" kern="600" dirty="0" smtClean="0">
                <a:solidFill>
                  <a:schemeClr val="tx1">
                    <a:lumMod val="65000"/>
                    <a:lumOff val="35000"/>
                  </a:schemeClr>
                </a:solidFill>
                <a:latin typeface="Roboto Medium" panose="02000000000000000000" pitchFamily="2" charset="0"/>
              </a:rPr>
              <a:t>Cloud platform </a:t>
            </a:r>
            <a:r>
              <a:rPr lang="en-US" altLang="zh-CN" sz="1600" kern="600" dirty="0" smtClean="0">
                <a:solidFill>
                  <a:schemeClr val="tx1">
                    <a:lumMod val="65000"/>
                    <a:lumOff val="35000"/>
                  </a:schemeClr>
                </a:solidFill>
                <a:latin typeface="Roboto Medium" panose="02000000000000000000" pitchFamily="2" charset="0"/>
              </a:rPr>
              <a:t>solutions</a:t>
            </a:r>
            <a:endParaRPr lang="zh-CN" altLang="en-US" sz="1600" kern="600" dirty="0">
              <a:solidFill>
                <a:schemeClr val="tx1">
                  <a:lumMod val="65000"/>
                  <a:lumOff val="35000"/>
                </a:schemeClr>
              </a:solidFill>
              <a:latin typeface="Roboto Medium" panose="02000000000000000000" pitchFamily="2" charset="0"/>
            </a:endParaRPr>
          </a:p>
        </p:txBody>
      </p:sp>
      <p:sp>
        <p:nvSpPr>
          <p:cNvPr id="51" name="文本占位符 11"/>
          <p:cNvSpPr txBox="1">
            <a:spLocks/>
          </p:cNvSpPr>
          <p:nvPr/>
        </p:nvSpPr>
        <p:spPr>
          <a:xfrm>
            <a:off x="3537585" y="3571923"/>
            <a:ext cx="3255515" cy="699374"/>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Public cloud</a:t>
            </a: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Hybrid cloud</a:t>
            </a: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Private cloud</a:t>
            </a:r>
          </a:p>
          <a:p>
            <a:pPr lvl="1">
              <a:lnSpc>
                <a:spcPct val="100000"/>
              </a:lnSpc>
            </a:pPr>
            <a:endParaRPr lang="zh-CN" altLang="en-US" sz="1600" dirty="0" smtClean="0">
              <a:solidFill>
                <a:schemeClr val="bg1">
                  <a:lumMod val="65000"/>
                </a:schemeClr>
              </a:solidFill>
              <a:latin typeface="Roboto" panose="02000000000000000000" pitchFamily="2" charset="0"/>
            </a:endParaRPr>
          </a:p>
        </p:txBody>
      </p:sp>
      <p:cxnSp>
        <p:nvCxnSpPr>
          <p:cNvPr id="52" name="直接连接符 51"/>
          <p:cNvCxnSpPr/>
          <p:nvPr/>
        </p:nvCxnSpPr>
        <p:spPr>
          <a:xfrm>
            <a:off x="3955050" y="3137843"/>
            <a:ext cx="2253040" cy="322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6923520" y="2494738"/>
            <a:ext cx="713657" cy="646331"/>
          </a:xfrm>
          <a:prstGeom prst="rect">
            <a:avLst/>
          </a:prstGeom>
          <a:noFill/>
        </p:spPr>
        <p:txBody>
          <a:bodyPr wrap="none" rtlCol="0">
            <a:spAutoFit/>
          </a:bodyPr>
          <a:lstStyle/>
          <a:p>
            <a:r>
              <a:rPr lang="en-US" altLang="zh-CN" sz="3600" b="1" dirty="0" smtClean="0">
                <a:solidFill>
                  <a:srgbClr val="717171"/>
                </a:solidFill>
                <a:latin typeface="Roboto" panose="02000000000000000000" pitchFamily="2" charset="0"/>
                <a:ea typeface="Roboto" panose="02000000000000000000" pitchFamily="2" charset="0"/>
              </a:rPr>
              <a:t>03</a:t>
            </a:r>
            <a:endParaRPr lang="zh-CN" altLang="en-US" sz="3600" b="1" dirty="0">
              <a:solidFill>
                <a:srgbClr val="717171"/>
              </a:solidFill>
              <a:latin typeface="Roboto" panose="02000000000000000000" pitchFamily="2" charset="0"/>
            </a:endParaRPr>
          </a:p>
        </p:txBody>
      </p:sp>
      <p:sp>
        <p:nvSpPr>
          <p:cNvPr id="60" name="文本占位符 11"/>
          <p:cNvSpPr txBox="1">
            <a:spLocks/>
          </p:cNvSpPr>
          <p:nvPr/>
        </p:nvSpPr>
        <p:spPr>
          <a:xfrm>
            <a:off x="6940690" y="3234470"/>
            <a:ext cx="2676342" cy="1414708"/>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1600" kern="600" dirty="0" smtClean="0">
                <a:solidFill>
                  <a:schemeClr val="tx1">
                    <a:lumMod val="65000"/>
                    <a:lumOff val="35000"/>
                  </a:schemeClr>
                </a:solidFill>
                <a:latin typeface="Roboto Medium" panose="02000000000000000000" pitchFamily="2" charset="0"/>
              </a:rPr>
              <a:t>Business model</a:t>
            </a:r>
            <a:endParaRPr lang="zh-CN" altLang="en-US" sz="1600" kern="600" dirty="0">
              <a:solidFill>
                <a:schemeClr val="tx1">
                  <a:lumMod val="65000"/>
                  <a:lumOff val="35000"/>
                </a:schemeClr>
              </a:solidFill>
              <a:latin typeface="Roboto Medium" panose="02000000000000000000" pitchFamily="2" charset="0"/>
            </a:endParaRPr>
          </a:p>
        </p:txBody>
      </p:sp>
      <p:sp>
        <p:nvSpPr>
          <p:cNvPr id="61" name="文本占位符 11"/>
          <p:cNvSpPr txBox="1">
            <a:spLocks/>
          </p:cNvSpPr>
          <p:nvPr/>
        </p:nvSpPr>
        <p:spPr>
          <a:xfrm>
            <a:off x="6538711" y="3571923"/>
            <a:ext cx="3370203" cy="699374"/>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Monitoring</a:t>
            </a:r>
            <a:endParaRPr lang="en-US" altLang="zh-CN" sz="1600" dirty="0">
              <a:solidFill>
                <a:schemeClr val="bg1">
                  <a:lumMod val="65000"/>
                </a:schemeClr>
              </a:solidFill>
              <a:latin typeface="Roboto" panose="02000000000000000000" pitchFamily="2" charset="0"/>
              <a:ea typeface="Roboto" panose="02000000000000000000" pitchFamily="2" charset="0"/>
            </a:endParaRP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Smart home</a:t>
            </a: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ARC</a:t>
            </a:r>
          </a:p>
          <a:p>
            <a:pPr lvl="1">
              <a:lnSpc>
                <a:spcPct val="100000"/>
              </a:lnSpc>
            </a:pPr>
            <a:r>
              <a:rPr lang="en-US" altLang="zh-CN" sz="1600" dirty="0" smtClean="0">
                <a:solidFill>
                  <a:schemeClr val="bg1">
                    <a:lumMod val="65000"/>
                  </a:schemeClr>
                </a:solidFill>
                <a:latin typeface="Roboto" panose="02000000000000000000" pitchFamily="2" charset="0"/>
                <a:ea typeface="Roboto" panose="02000000000000000000" pitchFamily="2" charset="0"/>
              </a:rPr>
              <a:t>AI scenarios</a:t>
            </a:r>
            <a:endParaRPr lang="en-US" altLang="zh-CN" sz="1600" dirty="0">
              <a:solidFill>
                <a:schemeClr val="bg1">
                  <a:lumMod val="65000"/>
                </a:schemeClr>
              </a:solidFill>
              <a:latin typeface="Roboto" panose="02000000000000000000" pitchFamily="2" charset="0"/>
              <a:ea typeface="Roboto" panose="02000000000000000000" pitchFamily="2" charset="0"/>
            </a:endParaRPr>
          </a:p>
        </p:txBody>
      </p:sp>
      <p:cxnSp>
        <p:nvCxnSpPr>
          <p:cNvPr id="62" name="直接连接符 61"/>
          <p:cNvCxnSpPr/>
          <p:nvPr/>
        </p:nvCxnSpPr>
        <p:spPr>
          <a:xfrm>
            <a:off x="7033792" y="3137843"/>
            <a:ext cx="2253040" cy="322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787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1007428" y="250454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Medium" panose="02000000000000000000" pitchFamily="2" charset="0"/>
                <a:ea typeface="Roboto Medium" panose="02000000000000000000" pitchFamily="2" charset="0"/>
              </a:rPr>
              <a:t>Security and data protection</a:t>
            </a:r>
            <a:endParaRPr lang="zh-CN" altLang="en-US" sz="3200" cap="none" dirty="0">
              <a:latin typeface="Roboto Medium" panose="02000000000000000000" pitchFamily="2" charset="0"/>
            </a:endParaRPr>
          </a:p>
        </p:txBody>
      </p:sp>
      <p:grpSp>
        <p:nvGrpSpPr>
          <p:cNvPr id="4" name="组合 3"/>
          <p:cNvGrpSpPr/>
          <p:nvPr/>
        </p:nvGrpSpPr>
        <p:grpSpPr>
          <a:xfrm>
            <a:off x="966837" y="1239545"/>
            <a:ext cx="1035750" cy="1015663"/>
            <a:chOff x="966837" y="1239545"/>
            <a:chExt cx="1035750" cy="1015663"/>
          </a:xfrm>
        </p:grpSpPr>
        <p:sp>
          <p:nvSpPr>
            <p:cNvPr id="5" name="文本框 4"/>
            <p:cNvSpPr txBox="1"/>
            <p:nvPr/>
          </p:nvSpPr>
          <p:spPr>
            <a:xfrm>
              <a:off x="977948" y="1239545"/>
              <a:ext cx="1024639" cy="1015663"/>
            </a:xfrm>
            <a:prstGeom prst="rect">
              <a:avLst/>
            </a:prstGeom>
            <a:noFill/>
          </p:spPr>
          <p:txBody>
            <a:bodyPr wrap="none" rtlCol="0">
              <a:spAutoFit/>
            </a:bodyPr>
            <a:lstStyle/>
            <a:p>
              <a:r>
                <a:rPr lang="en-US" altLang="zh-CN" sz="6000" spc="-150" dirty="0" smtClean="0">
                  <a:solidFill>
                    <a:srgbClr val="00A0E9"/>
                  </a:solidFill>
                  <a:latin typeface="Roboto Medium" panose="02000000000000000000" pitchFamily="2" charset="0"/>
                  <a:ea typeface="Roboto Medium" panose="02000000000000000000" pitchFamily="2" charset="0"/>
                </a:rPr>
                <a:t>04</a:t>
              </a:r>
              <a:endParaRPr lang="zh-CN" altLang="en-US" sz="6600" spc="-150" dirty="0">
                <a:solidFill>
                  <a:srgbClr val="00A0E9"/>
                </a:solidFill>
                <a:latin typeface="Roboto Medium" panose="02000000000000000000" pitchFamily="2" charset="0"/>
              </a:endParaRPr>
            </a:p>
          </p:txBody>
        </p:sp>
        <p:sp>
          <p:nvSpPr>
            <p:cNvPr id="6" name="矩形 5"/>
            <p:cNvSpPr/>
            <p:nvPr/>
          </p:nvSpPr>
          <p:spPr>
            <a:xfrm>
              <a:off x="1116322" y="2195631"/>
              <a:ext cx="776772" cy="5957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6837" y="13019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347513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grpSp>
        <p:nvGrpSpPr>
          <p:cNvPr id="12" name="组合 11"/>
          <p:cNvGrpSpPr/>
          <p:nvPr/>
        </p:nvGrpSpPr>
        <p:grpSpPr>
          <a:xfrm>
            <a:off x="756035" y="889826"/>
            <a:ext cx="3677806" cy="1646086"/>
            <a:chOff x="814092" y="1324540"/>
            <a:chExt cx="3677806" cy="1646086"/>
          </a:xfrm>
        </p:grpSpPr>
        <p:sp>
          <p:nvSpPr>
            <p:cNvPr id="18" name="文本占位符 11"/>
            <p:cNvSpPr txBox="1">
              <a:spLocks/>
            </p:cNvSpPr>
            <p:nvPr/>
          </p:nvSpPr>
          <p:spPr>
            <a:xfrm>
              <a:off x="883259" y="1324540"/>
              <a:ext cx="3608639"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Certification</a:t>
              </a:r>
              <a:endParaRPr lang="zh-CN" altLang="en-US" sz="3200" dirty="0">
                <a:latin typeface="Roboto" panose="02000000000000000000" pitchFamily="2" charset="0"/>
              </a:endParaRPr>
            </a:p>
          </p:txBody>
        </p:sp>
        <p:sp>
          <p:nvSpPr>
            <p:cNvPr id="19" name="椭圆 18"/>
            <p:cNvSpPr/>
            <p:nvPr/>
          </p:nvSpPr>
          <p:spPr>
            <a:xfrm>
              <a:off x="814092" y="1324540"/>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4" name="文本框 3"/>
          <p:cNvSpPr txBox="1"/>
          <p:nvPr/>
        </p:nvSpPr>
        <p:spPr>
          <a:xfrm>
            <a:off x="894369" y="2022155"/>
            <a:ext cx="2998789" cy="2000548"/>
          </a:xfrm>
          <a:prstGeom prst="rect">
            <a:avLst/>
          </a:prstGeom>
          <a:noFill/>
        </p:spPr>
        <p:txBody>
          <a:bodyPr wrap="square" rtlCol="0">
            <a:spAutoFit/>
          </a:bodyPr>
          <a:lstStyle/>
          <a:p>
            <a:r>
              <a:rPr lang="en-US" altLang="zh-CN" sz="2400" dirty="0" smtClean="0">
                <a:solidFill>
                  <a:schemeClr val="bg1">
                    <a:lumMod val="50000"/>
                  </a:schemeClr>
                </a:solidFill>
              </a:rPr>
              <a:t>Certification we have:</a:t>
            </a:r>
          </a:p>
          <a:p>
            <a:pPr marL="285750" indent="-285750">
              <a:buFont typeface="Arial" panose="020B0604020202020204" pitchFamily="34" charset="0"/>
              <a:buChar char="•"/>
            </a:pPr>
            <a:r>
              <a:rPr lang="en-US" altLang="zh-CN" sz="2000" dirty="0" smtClean="0">
                <a:solidFill>
                  <a:schemeClr val="bg1">
                    <a:lumMod val="50000"/>
                  </a:schemeClr>
                </a:solidFill>
              </a:rPr>
              <a:t>ISO27001</a:t>
            </a:r>
          </a:p>
          <a:p>
            <a:pPr marL="285750" indent="-285750">
              <a:buFont typeface="Arial" panose="020B0604020202020204" pitchFamily="34" charset="0"/>
              <a:buChar char="•"/>
            </a:pPr>
            <a:r>
              <a:rPr lang="en-US" altLang="zh-CN" sz="2000" dirty="0" smtClean="0">
                <a:solidFill>
                  <a:schemeClr val="bg1">
                    <a:lumMod val="50000"/>
                  </a:schemeClr>
                </a:solidFill>
              </a:rPr>
              <a:t>ISO20000</a:t>
            </a:r>
          </a:p>
          <a:p>
            <a:pPr marL="285750" indent="-285750">
              <a:buFont typeface="Arial" panose="020B0604020202020204" pitchFamily="34" charset="0"/>
              <a:buChar char="•"/>
            </a:pPr>
            <a:r>
              <a:rPr lang="en-US" altLang="zh-CN" sz="2000" dirty="0" smtClean="0">
                <a:solidFill>
                  <a:schemeClr val="bg1">
                    <a:lumMod val="50000"/>
                  </a:schemeClr>
                </a:solidFill>
              </a:rPr>
              <a:t>ISO29151</a:t>
            </a:r>
          </a:p>
          <a:p>
            <a:pPr marL="285750" indent="-285750">
              <a:buFont typeface="Arial" panose="020B0604020202020204" pitchFamily="34" charset="0"/>
              <a:buChar char="•"/>
            </a:pPr>
            <a:r>
              <a:rPr lang="en-US" altLang="zh-CN" sz="2000" dirty="0" smtClean="0">
                <a:solidFill>
                  <a:schemeClr val="bg1">
                    <a:lumMod val="50000"/>
                  </a:schemeClr>
                </a:solidFill>
              </a:rPr>
              <a:t>CSA START</a:t>
            </a:r>
          </a:p>
          <a:p>
            <a:pPr marL="285750" indent="-285750">
              <a:buFont typeface="Arial" panose="020B0604020202020204" pitchFamily="34" charset="0"/>
              <a:buChar char="•"/>
            </a:pPr>
            <a:r>
              <a:rPr lang="en-US" altLang="zh-CN" sz="2000" dirty="0" smtClean="0">
                <a:solidFill>
                  <a:schemeClr val="bg1">
                    <a:lumMod val="50000"/>
                  </a:schemeClr>
                </a:solidFill>
              </a:rPr>
              <a:t>SOC2TypeI</a:t>
            </a:r>
            <a:endParaRPr lang="zh-CN" altLang="en-US" sz="2000" dirty="0">
              <a:solidFill>
                <a:schemeClr val="bg1">
                  <a:lumMod val="50000"/>
                </a:schemeClr>
              </a:solidFill>
            </a:endParaRPr>
          </a:p>
        </p:txBody>
      </p:sp>
      <p:pic>
        <p:nvPicPr>
          <p:cNvPr id="11" name="图片 10"/>
          <p:cNvPicPr>
            <a:picLocks noChangeAspect="1"/>
          </p:cNvPicPr>
          <p:nvPr/>
        </p:nvPicPr>
        <p:blipFill>
          <a:blip r:embed="rId4"/>
          <a:stretch>
            <a:fillRect/>
          </a:stretch>
        </p:blipFill>
        <p:spPr>
          <a:xfrm>
            <a:off x="4763346" y="1141056"/>
            <a:ext cx="5034793" cy="3611606"/>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63186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167603" y="5324475"/>
            <a:ext cx="1664238" cy="230832"/>
          </a:xfrm>
          <a:prstGeom prst="rect">
            <a:avLst/>
          </a:prstGeom>
          <a:noFill/>
        </p:spPr>
        <p:txBody>
          <a:bodyPr wrap="none" rtlCol="0">
            <a:spAutoFit/>
          </a:bodyPr>
          <a:lstStyle/>
          <a:p>
            <a:r>
              <a:rPr lang="en-US" altLang="zh-CN" sz="900" dirty="0" smtClean="0">
                <a:solidFill>
                  <a:schemeClr val="bg1">
                    <a:lumMod val="75000"/>
                  </a:schemeClr>
                </a:solidFill>
                <a:latin typeface="Roboto Light" panose="02000000000000000000" pitchFamily="2" charset="0"/>
                <a:ea typeface="Roboto Light" panose="02000000000000000000" pitchFamily="2" charset="0"/>
              </a:rPr>
              <a:t>Security Video For Smart Life</a:t>
            </a:r>
            <a:endParaRPr lang="zh-CN" altLang="en-US" sz="900" dirty="0">
              <a:solidFill>
                <a:schemeClr val="bg1">
                  <a:lumMod val="75000"/>
                </a:schemeClr>
              </a:solidFill>
              <a:latin typeface="Roboto Light" panose="02000000000000000000" pitchFamily="2" charset="0"/>
            </a:endParaRPr>
          </a:p>
        </p:txBody>
      </p:sp>
      <p:grpSp>
        <p:nvGrpSpPr>
          <p:cNvPr id="19" name="组合 18"/>
          <p:cNvGrpSpPr/>
          <p:nvPr/>
        </p:nvGrpSpPr>
        <p:grpSpPr>
          <a:xfrm>
            <a:off x="835864" y="758483"/>
            <a:ext cx="3858576" cy="1646086"/>
            <a:chOff x="814092" y="1324540"/>
            <a:chExt cx="3858576" cy="1646086"/>
          </a:xfrm>
        </p:grpSpPr>
        <p:sp>
          <p:nvSpPr>
            <p:cNvPr id="20" name="文本占位符 11"/>
            <p:cNvSpPr txBox="1">
              <a:spLocks/>
            </p:cNvSpPr>
            <p:nvPr/>
          </p:nvSpPr>
          <p:spPr>
            <a:xfrm>
              <a:off x="883260" y="1324540"/>
              <a:ext cx="3789408"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Data protection</a:t>
              </a:r>
              <a:endParaRPr lang="zh-CN" altLang="en-US" sz="3200" dirty="0">
                <a:latin typeface="Roboto" panose="02000000000000000000" pitchFamily="2" charset="0"/>
              </a:endParaRPr>
            </a:p>
          </p:txBody>
        </p:sp>
        <p:sp>
          <p:nvSpPr>
            <p:cNvPr id="21" name="椭圆 20"/>
            <p:cNvSpPr/>
            <p:nvPr/>
          </p:nvSpPr>
          <p:spPr>
            <a:xfrm>
              <a:off x="814092" y="1324540"/>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528" y="165892"/>
            <a:ext cx="980213" cy="247651"/>
          </a:xfrm>
          <a:prstGeom prst="rect">
            <a:avLst/>
          </a:prstGeom>
        </p:spPr>
      </p:pic>
      <p:sp>
        <p:nvSpPr>
          <p:cNvPr id="23" name="文本占位符 11"/>
          <p:cNvSpPr txBox="1">
            <a:spLocks/>
          </p:cNvSpPr>
          <p:nvPr/>
        </p:nvSpPr>
        <p:spPr>
          <a:xfrm>
            <a:off x="1570584" y="2198915"/>
            <a:ext cx="2716283" cy="1938188"/>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1800"/>
              </a:lnSpc>
              <a:spcBef>
                <a:spcPts val="600"/>
              </a:spcBef>
              <a:defRPr/>
            </a:pPr>
            <a:r>
              <a:rPr lang="es-419" altLang="zh-CN" sz="2000" dirty="0" smtClean="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Wide </a:t>
            </a:r>
            <a:r>
              <a:rPr lang="es-419" altLang="zh-CN" sz="20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Area Network:</a:t>
            </a:r>
            <a:endParaRPr lang="en-US" altLang="zh-CN" sz="20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marL="285750" indent="-285750">
              <a:lnSpc>
                <a:spcPts val="1800"/>
              </a:lnSpc>
              <a:spcBef>
                <a:spcPts val="600"/>
              </a:spcBef>
              <a:buFont typeface="Arial" panose="020B0604020202020204" pitchFamily="34" charset="0"/>
              <a:buChar char="•"/>
              <a:defRPr/>
            </a:pPr>
            <a:r>
              <a:rPr lang="en-US" altLang="zh-CN" sz="1800" dirty="0">
                <a:latin typeface="Roboto" panose="02000000000000000000" pitchFamily="2" charset="0"/>
                <a:ea typeface="Roboto" panose="02000000000000000000" pitchFamily="2" charset="0"/>
              </a:rPr>
              <a:t>Data Encryption</a:t>
            </a:r>
          </a:p>
          <a:p>
            <a:pPr marL="285750" indent="-285750">
              <a:lnSpc>
                <a:spcPts val="1800"/>
              </a:lnSpc>
              <a:spcBef>
                <a:spcPts val="600"/>
              </a:spcBef>
              <a:buFont typeface="Arial" panose="020B0604020202020204" pitchFamily="34" charset="0"/>
              <a:buChar char="•"/>
            </a:pPr>
            <a:r>
              <a:rPr lang="en-US" altLang="zh-CN" sz="1800" dirty="0" smtClean="0">
                <a:latin typeface="Roboto" panose="02000000000000000000" pitchFamily="2" charset="0"/>
                <a:ea typeface="Roboto" panose="02000000000000000000" pitchFamily="2" charset="0"/>
              </a:rPr>
              <a:t>Identity recognition</a:t>
            </a:r>
          </a:p>
          <a:p>
            <a:pPr marL="285750" indent="-285750">
              <a:lnSpc>
                <a:spcPts val="1800"/>
              </a:lnSpc>
              <a:spcBef>
                <a:spcPts val="600"/>
              </a:spcBef>
              <a:buFont typeface="Arial" panose="020B0604020202020204" pitchFamily="34" charset="0"/>
              <a:buChar char="•"/>
            </a:pPr>
            <a:r>
              <a:rPr lang="en-US" altLang="zh-CN" sz="1800" dirty="0" smtClean="0">
                <a:latin typeface="Roboto" panose="02000000000000000000" pitchFamily="2" charset="0"/>
                <a:ea typeface="Roboto" panose="02000000000000000000" pitchFamily="2" charset="0"/>
              </a:rPr>
              <a:t>Dynamic key</a:t>
            </a:r>
          </a:p>
          <a:p>
            <a:pPr marL="285750" indent="-285750">
              <a:lnSpc>
                <a:spcPts val="1800"/>
              </a:lnSpc>
              <a:spcBef>
                <a:spcPts val="600"/>
              </a:spcBef>
              <a:buFont typeface="Arial" panose="020B0604020202020204" pitchFamily="34" charset="0"/>
              <a:buChar char="•"/>
            </a:pPr>
            <a:r>
              <a:rPr lang="en-US" altLang="zh-CN" sz="1800" dirty="0" smtClean="0">
                <a:latin typeface="Roboto" panose="02000000000000000000" pitchFamily="2" charset="0"/>
                <a:ea typeface="Roboto" panose="02000000000000000000" pitchFamily="2" charset="0"/>
              </a:rPr>
              <a:t>Channel Encryption.</a:t>
            </a:r>
          </a:p>
          <a:p>
            <a:pPr marL="285750" indent="-285750">
              <a:lnSpc>
                <a:spcPts val="1800"/>
              </a:lnSpc>
              <a:spcBef>
                <a:spcPts val="600"/>
              </a:spcBef>
              <a:buFont typeface="Arial" panose="020B0604020202020204" pitchFamily="34" charset="0"/>
              <a:buChar char="•"/>
            </a:pPr>
            <a:r>
              <a:rPr lang="en-US" altLang="zh-CN" sz="1800" dirty="0" smtClean="0">
                <a:latin typeface="Roboto" panose="02000000000000000000" pitchFamily="2" charset="0"/>
                <a:ea typeface="Roboto" panose="02000000000000000000" pitchFamily="2" charset="0"/>
              </a:rPr>
              <a:t>Secure chips</a:t>
            </a:r>
          </a:p>
          <a:p>
            <a:pPr>
              <a:lnSpc>
                <a:spcPts val="1800"/>
              </a:lnSpc>
              <a:spcBef>
                <a:spcPts val="600"/>
              </a:spcBef>
            </a:pPr>
            <a:endParaRPr lang="en-US" altLang="zh-CN" sz="1800" dirty="0" smtClean="0">
              <a:latin typeface="Roboto" panose="02000000000000000000" pitchFamily="2" charset="0"/>
              <a:ea typeface="Roboto" panose="02000000000000000000" pitchFamily="2" charset="0"/>
            </a:endParaRPr>
          </a:p>
        </p:txBody>
      </p:sp>
      <p:sp>
        <p:nvSpPr>
          <p:cNvPr id="2" name="文本框 1"/>
          <p:cNvSpPr txBox="1"/>
          <p:nvPr/>
        </p:nvSpPr>
        <p:spPr>
          <a:xfrm>
            <a:off x="5820229" y="2198915"/>
            <a:ext cx="3672114" cy="1308050"/>
          </a:xfrm>
          <a:prstGeom prst="rect">
            <a:avLst/>
          </a:prstGeom>
          <a:noFill/>
        </p:spPr>
        <p:txBody>
          <a:bodyPr wrap="square" rtlCol="0">
            <a:spAutoFit/>
          </a:bodyPr>
          <a:lstStyle/>
          <a:p>
            <a:pPr lvl="0">
              <a:lnSpc>
                <a:spcPts val="1800"/>
              </a:lnSpc>
              <a:spcBef>
                <a:spcPts val="600"/>
              </a:spcBef>
              <a:defRPr/>
            </a:pPr>
            <a:r>
              <a:rPr lang="en-US" altLang="zh-CN" sz="2000"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Local area network</a:t>
            </a:r>
            <a:r>
              <a:rPr lang="en-US" altLang="zh-CN" sz="2000" dirty="0">
                <a:latin typeface="Roboto" panose="02000000000000000000" pitchFamily="2" charset="0"/>
                <a:ea typeface="Roboto" panose="02000000000000000000" pitchFamily="2" charset="0"/>
              </a:rPr>
              <a:t>:</a:t>
            </a:r>
          </a:p>
          <a:p>
            <a:pPr marL="285750" lvl="0" indent="-285750" defTabSz="754380">
              <a:lnSpc>
                <a:spcPts val="1800"/>
              </a:lnSpc>
              <a:spcBef>
                <a:spcPts val="600"/>
              </a:spcBef>
              <a:buFont typeface="Arial" panose="020B0604020202020204" pitchFamily="34" charset="0"/>
              <a:buChar char="•"/>
              <a:defRPr/>
            </a:pPr>
            <a:r>
              <a:rPr lang="en-US" altLang="zh-CN" kern="1000" dirty="0">
                <a:solidFill>
                  <a:schemeClr val="bg1">
                    <a:lumMod val="50000"/>
                  </a:schemeClr>
                </a:solidFill>
                <a:latin typeface="Roboto" panose="02000000000000000000" pitchFamily="2" charset="0"/>
                <a:ea typeface="Roboto" panose="02000000000000000000" pitchFamily="2" charset="0"/>
              </a:rPr>
              <a:t>Data Encryption</a:t>
            </a:r>
          </a:p>
          <a:p>
            <a:pPr marL="285750" lvl="0" indent="-285750" defTabSz="754380">
              <a:lnSpc>
                <a:spcPts val="1800"/>
              </a:lnSpc>
              <a:spcBef>
                <a:spcPts val="600"/>
              </a:spcBef>
              <a:buFont typeface="Arial" panose="020B0604020202020204" pitchFamily="34" charset="0"/>
              <a:buChar char="•"/>
              <a:defRPr/>
            </a:pPr>
            <a:r>
              <a:rPr lang="en-US" altLang="zh-CN" kern="1000" dirty="0">
                <a:solidFill>
                  <a:schemeClr val="bg1">
                    <a:lumMod val="50000"/>
                  </a:schemeClr>
                </a:solidFill>
                <a:latin typeface="Roboto" panose="02000000000000000000" pitchFamily="2" charset="0"/>
                <a:ea typeface="Roboto" panose="02000000000000000000" pitchFamily="2" charset="0"/>
              </a:rPr>
              <a:t>Dynamic Key</a:t>
            </a:r>
          </a:p>
          <a:p>
            <a:endParaRPr lang="zh-CN" altLang="en-US" sz="24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3508745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1007428" y="250454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Medium" panose="02000000000000000000" pitchFamily="2" charset="0"/>
                <a:ea typeface="Roboto Medium" panose="02000000000000000000" pitchFamily="2" charset="0"/>
              </a:rPr>
              <a:t>Our Highlights</a:t>
            </a:r>
            <a:endParaRPr lang="zh-CN" altLang="en-US" sz="3200" cap="none" dirty="0">
              <a:latin typeface="Roboto Medium" panose="02000000000000000000" pitchFamily="2" charset="0"/>
            </a:endParaRPr>
          </a:p>
        </p:txBody>
      </p:sp>
      <p:grpSp>
        <p:nvGrpSpPr>
          <p:cNvPr id="4" name="组合 3"/>
          <p:cNvGrpSpPr/>
          <p:nvPr/>
        </p:nvGrpSpPr>
        <p:grpSpPr>
          <a:xfrm>
            <a:off x="966837" y="1239545"/>
            <a:ext cx="1035750" cy="1015663"/>
            <a:chOff x="966837" y="1239545"/>
            <a:chExt cx="1035750" cy="1015663"/>
          </a:xfrm>
        </p:grpSpPr>
        <p:sp>
          <p:nvSpPr>
            <p:cNvPr id="5" name="文本框 4"/>
            <p:cNvSpPr txBox="1"/>
            <p:nvPr/>
          </p:nvSpPr>
          <p:spPr>
            <a:xfrm>
              <a:off x="977948" y="1239545"/>
              <a:ext cx="1024639" cy="1015663"/>
            </a:xfrm>
            <a:prstGeom prst="rect">
              <a:avLst/>
            </a:prstGeom>
            <a:noFill/>
          </p:spPr>
          <p:txBody>
            <a:bodyPr wrap="none" rtlCol="0">
              <a:spAutoFit/>
            </a:bodyPr>
            <a:lstStyle/>
            <a:p>
              <a:r>
                <a:rPr lang="en-US" altLang="zh-CN" sz="6000" spc="-150" dirty="0" smtClean="0">
                  <a:solidFill>
                    <a:srgbClr val="00A0E9"/>
                  </a:solidFill>
                  <a:latin typeface="Roboto Medium" panose="02000000000000000000" pitchFamily="2" charset="0"/>
                  <a:ea typeface="Roboto Medium" panose="02000000000000000000" pitchFamily="2" charset="0"/>
                </a:rPr>
                <a:t>05</a:t>
              </a:r>
              <a:endParaRPr lang="zh-CN" altLang="en-US" sz="6600" spc="-150" dirty="0">
                <a:solidFill>
                  <a:srgbClr val="00A0E9"/>
                </a:solidFill>
                <a:latin typeface="Roboto Medium" panose="02000000000000000000" pitchFamily="2" charset="0"/>
              </a:endParaRPr>
            </a:p>
          </p:txBody>
        </p:sp>
        <p:sp>
          <p:nvSpPr>
            <p:cNvPr id="6" name="矩形 5"/>
            <p:cNvSpPr/>
            <p:nvPr/>
          </p:nvSpPr>
          <p:spPr>
            <a:xfrm>
              <a:off x="1116322" y="2195631"/>
              <a:ext cx="776772" cy="5957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6837" y="13019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1427456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051629" y="769258"/>
            <a:ext cx="3603172" cy="3347344"/>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标题 1"/>
          <p:cNvSpPr>
            <a:spLocks noGrp="1"/>
          </p:cNvSpPr>
          <p:nvPr/>
        </p:nvSpPr>
        <p:spPr>
          <a:xfrm>
            <a:off x="515530" y="1266176"/>
            <a:ext cx="8675370" cy="2353508"/>
          </a:xfrm>
          <a:prstGeom prst="rect">
            <a:avLst/>
          </a:prstGeom>
        </p:spPr>
        <p:txBody>
          <a:bodyPr vert="horz" lIns="75438" tIns="37719" rIns="75438" bIns="37719"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sz="4950" dirty="0"/>
              <a:t> </a:t>
            </a:r>
            <a:r>
              <a:rPr kumimoji="1" lang="en-US" altLang="zh-CN" sz="4950" dirty="0">
                <a:effectLst>
                  <a:outerShdw blurRad="38100" dist="38100" dir="2700000" algn="tl">
                    <a:srgbClr val="000000">
                      <a:alpha val="43137"/>
                    </a:srgbClr>
                  </a:outerShdw>
                </a:effectLst>
              </a:rPr>
              <a:t>B</a:t>
            </a:r>
            <a:r>
              <a:rPr kumimoji="1" lang="zh-CN" altLang="en-US" sz="4950" dirty="0">
                <a:effectLst>
                  <a:outerShdw blurRad="38100" dist="38100" dir="2700000" algn="tl">
                    <a:srgbClr val="000000">
                      <a:alpha val="43137"/>
                    </a:srgbClr>
                  </a:outerShdw>
                </a:effectLst>
              </a:rPr>
              <a:t>est </a:t>
            </a:r>
            <a:r>
              <a:rPr kumimoji="1" lang="en-US" altLang="zh-CN" sz="4950" dirty="0">
                <a:effectLst>
                  <a:outerShdw blurRad="38100" dist="38100" dir="2700000" algn="tl">
                    <a:srgbClr val="000000">
                      <a:alpha val="43137"/>
                    </a:srgbClr>
                  </a:outerShdw>
                </a:effectLst>
              </a:rPr>
              <a:t>E</a:t>
            </a:r>
            <a:r>
              <a:rPr kumimoji="1" lang="zh-CN" altLang="en-US" sz="4950" dirty="0" smtClean="0">
                <a:effectLst>
                  <a:outerShdw blurRad="38100" dist="38100" dir="2700000" algn="tl">
                    <a:srgbClr val="000000">
                      <a:alpha val="43137"/>
                    </a:srgbClr>
                  </a:outerShdw>
                </a:effectLst>
              </a:rPr>
              <a:t>xperienc</a:t>
            </a:r>
            <a:r>
              <a:rPr kumimoji="1" lang="en-US" altLang="zh-CN" sz="4950" dirty="0" smtClean="0">
                <a:effectLst>
                  <a:outerShdw blurRad="38100" dist="38100" dir="2700000" algn="tl">
                    <a:srgbClr val="000000">
                      <a:alpha val="43137"/>
                    </a:srgbClr>
                  </a:outerShdw>
                </a:effectLst>
              </a:rPr>
              <a:t>e</a:t>
            </a:r>
            <a:endParaRPr kumimoji="1" lang="zh-CN" altLang="en-US" sz="4950" dirty="0">
              <a:effectLst>
                <a:outerShdw blurRad="38100" dist="38100" dir="2700000" algn="tl">
                  <a:srgbClr val="000000">
                    <a:alpha val="43137"/>
                  </a:srgbClr>
                </a:outerShdw>
              </a:effectLst>
            </a:endParaRPr>
          </a:p>
        </p:txBody>
      </p:sp>
      <p:sp>
        <p:nvSpPr>
          <p:cNvPr id="9" name="文本占位符 2"/>
          <p:cNvSpPr>
            <a:spLocks noGrp="1"/>
          </p:cNvSpPr>
          <p:nvPr/>
        </p:nvSpPr>
        <p:spPr>
          <a:xfrm>
            <a:off x="698773" y="4136502"/>
            <a:ext cx="8675370" cy="1237654"/>
          </a:xfrm>
          <a:prstGeom prst="rect">
            <a:avLst/>
          </a:prstGeom>
        </p:spPr>
        <p:txBody>
          <a:bodyPr vert="horz" lIns="75438" tIns="37719" rIns="75438" bIns="37719" rtlCol="0" anchor="ctr">
            <a:normAutofit/>
          </a:bodyPr>
          <a:lstStyle>
            <a:lvl1pPr marL="0" indent="0" algn="ctr" defTabSz="914400" rtl="0" eaLnBrk="1" latinLnBrk="0" hangingPunct="1">
              <a:lnSpc>
                <a:spcPct val="15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sz="1980" dirty="0">
                <a:solidFill>
                  <a:schemeClr val="tx1"/>
                </a:solidFill>
              </a:rPr>
              <a:t>EZVIZ </a:t>
            </a:r>
            <a:r>
              <a:rPr kumimoji="1" lang="en-US" altLang="zh-CN" sz="1980" dirty="0" smtClean="0">
                <a:solidFill>
                  <a:schemeClr val="tx1"/>
                </a:solidFill>
              </a:rPr>
              <a:t>has</a:t>
            </a:r>
            <a:r>
              <a:rPr kumimoji="1" lang="en-US" altLang="zh-CN" sz="1980" dirty="0">
                <a:solidFill>
                  <a:schemeClr val="tx1"/>
                </a:solidFill>
              </a:rPr>
              <a:t> </a:t>
            </a:r>
            <a:r>
              <a:rPr kumimoji="1" lang="zh-CN" altLang="en-US" sz="1980" dirty="0">
                <a:solidFill>
                  <a:schemeClr val="tx1"/>
                </a:solidFill>
              </a:rPr>
              <a:t>“</a:t>
            </a:r>
            <a:r>
              <a:rPr kumimoji="1" lang="en-US" altLang="zh-CN" sz="1980" dirty="0" smtClean="0">
                <a:solidFill>
                  <a:schemeClr val="tx1"/>
                </a:solidFill>
              </a:rPr>
              <a:t>Smart device + Cloud </a:t>
            </a:r>
            <a:r>
              <a:rPr kumimoji="1" lang="en-US" altLang="zh-CN" sz="1980" dirty="0">
                <a:solidFill>
                  <a:schemeClr val="tx1"/>
                </a:solidFill>
              </a:rPr>
              <a:t>service</a:t>
            </a:r>
            <a:r>
              <a:rPr kumimoji="1" lang="zh-CN" altLang="en-US" sz="1980" dirty="0">
                <a:solidFill>
                  <a:schemeClr val="tx1"/>
                </a:solidFill>
              </a:rPr>
              <a:t>”</a:t>
            </a:r>
            <a:r>
              <a:rPr kumimoji="1" lang="en-US" altLang="zh-CN" sz="1980" dirty="0">
                <a:solidFill>
                  <a:schemeClr val="tx1"/>
                </a:solidFill>
              </a:rPr>
              <a:t>intergration solution</a:t>
            </a:r>
          </a:p>
        </p:txBody>
      </p:sp>
      <p:sp>
        <p:nvSpPr>
          <p:cNvPr id="10" name="椭圆 9"/>
          <p:cNvSpPr/>
          <p:nvPr/>
        </p:nvSpPr>
        <p:spPr>
          <a:xfrm>
            <a:off x="622348" y="4891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a:solidFill>
                <a:srgbClr val="009FE7"/>
              </a:solidFill>
            </a:endParaRPr>
          </a:p>
        </p:txBody>
      </p:sp>
      <p:sp>
        <p:nvSpPr>
          <p:cNvPr id="12" name="文本占位符 11"/>
          <p:cNvSpPr txBox="1">
            <a:spLocks/>
          </p:cNvSpPr>
          <p:nvPr/>
        </p:nvSpPr>
        <p:spPr>
          <a:xfrm>
            <a:off x="691515" y="55828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2400" cap="none" dirty="0" smtClean="0">
                <a:latin typeface="Roboto Medium" panose="02000000000000000000" pitchFamily="2" charset="0"/>
              </a:rPr>
              <a:t>Highlights</a:t>
            </a:r>
            <a:endParaRPr lang="zh-CN" altLang="en-US" sz="2400" cap="none" dirty="0">
              <a:latin typeface="Roboto Medium" panose="02000000000000000000" pitchFamily="2"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custDataLst>
      <p:tags r:id="rId1"/>
    </p:custDataLst>
    <p:extLst>
      <p:ext uri="{BB962C8B-B14F-4D97-AF65-F5344CB8AC3E}">
        <p14:creationId xmlns:p14="http://schemas.microsoft.com/office/powerpoint/2010/main" val="134617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051629" y="769258"/>
            <a:ext cx="3603172" cy="3347344"/>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标题 1"/>
          <p:cNvSpPr>
            <a:spLocks noGrp="1"/>
          </p:cNvSpPr>
          <p:nvPr/>
        </p:nvSpPr>
        <p:spPr>
          <a:xfrm>
            <a:off x="622348" y="1371593"/>
            <a:ext cx="8675370" cy="2353508"/>
          </a:xfrm>
          <a:prstGeom prst="rect">
            <a:avLst/>
          </a:prstGeom>
        </p:spPr>
        <p:txBody>
          <a:bodyPr vert="horz" lIns="75438" tIns="37719" rIns="75438" bIns="37719"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sz="4950" dirty="0"/>
              <a:t> </a:t>
            </a:r>
            <a:r>
              <a:rPr kumimoji="1" sz="4950" dirty="0">
                <a:effectLst>
                  <a:outerShdw blurRad="38100" dist="38100" dir="2700000" algn="tl">
                    <a:srgbClr val="000000">
                      <a:alpha val="43137"/>
                    </a:srgbClr>
                  </a:outerShdw>
                </a:effectLst>
              </a:rPr>
              <a:t>Full </a:t>
            </a:r>
            <a:r>
              <a:rPr kumimoji="1" lang="en-US" sz="4950" dirty="0">
                <a:effectLst>
                  <a:outerShdw blurRad="38100" dist="38100" dir="2700000" algn="tl">
                    <a:srgbClr val="000000">
                      <a:alpha val="43137"/>
                    </a:srgbClr>
                  </a:outerShdw>
                </a:effectLst>
              </a:rPr>
              <a:t>l</a:t>
            </a:r>
            <a:r>
              <a:rPr kumimoji="1" sz="4950" dirty="0">
                <a:effectLst>
                  <a:outerShdw blurRad="38100" dist="38100" dir="2700000" algn="tl">
                    <a:srgbClr val="000000">
                      <a:alpha val="43137"/>
                    </a:srgbClr>
                  </a:outerShdw>
                </a:effectLst>
              </a:rPr>
              <a:t>ink </a:t>
            </a:r>
            <a:r>
              <a:rPr kumimoji="1" lang="en-US" sz="4950" dirty="0">
                <a:effectLst>
                  <a:outerShdw blurRad="38100" dist="38100" dir="2700000" algn="tl">
                    <a:srgbClr val="000000">
                      <a:alpha val="43137"/>
                    </a:srgbClr>
                  </a:outerShdw>
                </a:effectLst>
              </a:rPr>
              <a:t>E</a:t>
            </a:r>
            <a:r>
              <a:rPr kumimoji="1" sz="4950" dirty="0">
                <a:effectLst>
                  <a:outerShdw blurRad="38100" dist="38100" dir="2700000" algn="tl">
                    <a:srgbClr val="000000">
                      <a:alpha val="43137"/>
                    </a:srgbClr>
                  </a:outerShdw>
                </a:effectLst>
              </a:rPr>
              <a:t>ncryption</a:t>
            </a:r>
          </a:p>
        </p:txBody>
      </p:sp>
      <p:sp>
        <p:nvSpPr>
          <p:cNvPr id="9" name="文本占位符 2"/>
          <p:cNvSpPr>
            <a:spLocks noGrp="1"/>
          </p:cNvSpPr>
          <p:nvPr/>
        </p:nvSpPr>
        <p:spPr>
          <a:xfrm>
            <a:off x="760682" y="4043284"/>
            <a:ext cx="8675370" cy="1237654"/>
          </a:xfrm>
          <a:prstGeom prst="rect">
            <a:avLst/>
          </a:prstGeom>
        </p:spPr>
        <p:txBody>
          <a:bodyPr vert="horz" lIns="75438" tIns="37719" rIns="75438" bIns="37719" rtlCol="0" anchor="ctr">
            <a:normAutofit/>
          </a:bodyPr>
          <a:lstStyle>
            <a:lvl1pPr marL="0" indent="0" algn="ctr" defTabSz="914400" rtl="0" eaLnBrk="1" latinLnBrk="0" hangingPunct="1">
              <a:lnSpc>
                <a:spcPct val="15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sz="1980" dirty="0">
                <a:solidFill>
                  <a:schemeClr val="tx1"/>
                </a:solidFill>
              </a:rPr>
              <a:t>The default equipped with encryption chip, video from the front-end ports to the client, all content/link encryption</a:t>
            </a:r>
          </a:p>
        </p:txBody>
      </p:sp>
      <p:sp>
        <p:nvSpPr>
          <p:cNvPr id="7" name="文本框 6"/>
          <p:cNvSpPr txBox="1"/>
          <p:nvPr/>
        </p:nvSpPr>
        <p:spPr>
          <a:xfrm>
            <a:off x="5834802" y="5207620"/>
            <a:ext cx="3792449" cy="320857"/>
          </a:xfrm>
          <a:prstGeom prst="rect">
            <a:avLst/>
          </a:prstGeom>
          <a:noFill/>
        </p:spPr>
        <p:txBody>
          <a:bodyPr wrap="none" rtlCol="0" anchor="t">
            <a:spAutoFit/>
          </a:bodyPr>
          <a:lstStyle/>
          <a:p>
            <a:pPr algn="r"/>
            <a:r>
              <a:rPr kumimoji="1" lang="en-US" altLang="zh-CN" sz="1485" dirty="0">
                <a:solidFill>
                  <a:schemeClr val="bg1">
                    <a:lumMod val="65000"/>
                  </a:schemeClr>
                </a:solidFill>
                <a:sym typeface="+mn-ea"/>
              </a:rPr>
              <a:t>ISO/IEC 27001</a:t>
            </a:r>
            <a:r>
              <a:rPr kumimoji="1" lang="zh-CN" altLang="en-US" sz="1485" dirty="0">
                <a:solidFill>
                  <a:schemeClr val="bg1">
                    <a:lumMod val="65000"/>
                  </a:schemeClr>
                </a:solidFill>
                <a:sym typeface="+mn-ea"/>
              </a:rPr>
              <a:t>、</a:t>
            </a:r>
            <a:r>
              <a:rPr kumimoji="1" lang="en-US" altLang="zh-CN" sz="1485" dirty="0">
                <a:solidFill>
                  <a:schemeClr val="bg1">
                    <a:lumMod val="65000"/>
                  </a:schemeClr>
                </a:solidFill>
                <a:sym typeface="+mn-ea"/>
              </a:rPr>
              <a:t>SOC2</a:t>
            </a:r>
            <a:r>
              <a:rPr kumimoji="1" lang="zh-CN" altLang="en-US" sz="1485" dirty="0">
                <a:solidFill>
                  <a:schemeClr val="bg1">
                    <a:lumMod val="65000"/>
                  </a:schemeClr>
                </a:solidFill>
                <a:sym typeface="+mn-ea"/>
              </a:rPr>
              <a:t>、</a:t>
            </a:r>
            <a:r>
              <a:rPr kumimoji="1" lang="en-US" altLang="zh-CN" sz="1485" dirty="0">
                <a:solidFill>
                  <a:schemeClr val="bg1">
                    <a:lumMod val="65000"/>
                  </a:schemeClr>
                </a:solidFill>
                <a:sym typeface="+mn-ea"/>
              </a:rPr>
              <a:t>CSA-STAR</a:t>
            </a:r>
            <a:r>
              <a:rPr kumimoji="1" lang="zh-CN" altLang="en-US" sz="1485" dirty="0">
                <a:solidFill>
                  <a:schemeClr val="bg1">
                    <a:lumMod val="65000"/>
                  </a:schemeClr>
                </a:solidFill>
                <a:sym typeface="+mn-ea"/>
              </a:rPr>
              <a:t>、</a:t>
            </a:r>
            <a:r>
              <a:rPr kumimoji="1" lang="en-US" altLang="zh-CN" sz="1485" dirty="0">
                <a:solidFill>
                  <a:schemeClr val="bg1">
                    <a:lumMod val="65000"/>
                  </a:schemeClr>
                </a:solidFill>
                <a:sym typeface="+mn-ea"/>
              </a:rPr>
              <a:t>ISO 29151</a:t>
            </a:r>
          </a:p>
        </p:txBody>
      </p:sp>
      <p:sp>
        <p:nvSpPr>
          <p:cNvPr id="10" name="椭圆 9"/>
          <p:cNvSpPr/>
          <p:nvPr/>
        </p:nvSpPr>
        <p:spPr>
          <a:xfrm>
            <a:off x="622348" y="4891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a:solidFill>
                <a:srgbClr val="009FE7"/>
              </a:solidFill>
            </a:endParaRPr>
          </a:p>
        </p:txBody>
      </p:sp>
      <p:sp>
        <p:nvSpPr>
          <p:cNvPr id="12" name="文本占位符 11"/>
          <p:cNvSpPr txBox="1">
            <a:spLocks/>
          </p:cNvSpPr>
          <p:nvPr/>
        </p:nvSpPr>
        <p:spPr>
          <a:xfrm>
            <a:off x="691515" y="55828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2400" cap="none" dirty="0" smtClean="0">
                <a:latin typeface="Roboto Medium" panose="02000000000000000000" pitchFamily="2" charset="0"/>
              </a:rPr>
              <a:t>Highlights</a:t>
            </a:r>
            <a:endParaRPr lang="zh-CN" altLang="en-US" sz="2400" cap="none" dirty="0">
              <a:latin typeface="Roboto Medium" panose="02000000000000000000" pitchFamily="2"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custDataLst>
      <p:tags r:id="rId1"/>
    </p:custDataLst>
    <p:extLst>
      <p:ext uri="{BB962C8B-B14F-4D97-AF65-F5344CB8AC3E}">
        <p14:creationId xmlns:p14="http://schemas.microsoft.com/office/powerpoint/2010/main" val="2643047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073401" y="798286"/>
            <a:ext cx="3603172" cy="3347344"/>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标题 1"/>
          <p:cNvSpPr>
            <a:spLocks noGrp="1"/>
          </p:cNvSpPr>
          <p:nvPr/>
        </p:nvSpPr>
        <p:spPr>
          <a:xfrm>
            <a:off x="691515" y="1414503"/>
            <a:ext cx="8675370" cy="2353508"/>
          </a:xfrm>
          <a:prstGeom prst="rect">
            <a:avLst/>
          </a:prstGeom>
        </p:spPr>
        <p:txBody>
          <a:bodyPr vert="horz" lIns="75438" tIns="37719" rIns="75438" bIns="37719"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sz="4950" dirty="0"/>
              <a:t> </a:t>
            </a:r>
            <a:r>
              <a:rPr kumimoji="1" sz="4950" dirty="0">
                <a:effectLst>
                  <a:outerShdw blurRad="38100" dist="38100" dir="2700000" algn="tl">
                    <a:srgbClr val="000000">
                      <a:alpha val="43137"/>
                    </a:srgbClr>
                  </a:outerShdw>
                </a:effectLst>
                <a:sym typeface="+mn-ea"/>
              </a:rPr>
              <a:t>Global </a:t>
            </a:r>
            <a:r>
              <a:rPr kumimoji="1" lang="en-US" sz="4950" dirty="0">
                <a:effectLst>
                  <a:outerShdw blurRad="38100" dist="38100" dir="2700000" algn="tl">
                    <a:srgbClr val="000000">
                      <a:alpha val="43137"/>
                    </a:srgbClr>
                  </a:outerShdw>
                </a:effectLst>
                <a:sym typeface="+mn-ea"/>
              </a:rPr>
              <a:t>Cloud </a:t>
            </a:r>
            <a:r>
              <a:rPr kumimoji="1" sz="4950" dirty="0">
                <a:effectLst>
                  <a:outerShdw blurRad="38100" dist="38100" dir="2700000" algn="tl">
                    <a:srgbClr val="000000">
                      <a:alpha val="43137"/>
                    </a:srgbClr>
                  </a:outerShdw>
                </a:effectLst>
                <a:sym typeface="+mn-ea"/>
              </a:rPr>
              <a:t>Service</a:t>
            </a:r>
          </a:p>
        </p:txBody>
      </p:sp>
      <p:sp>
        <p:nvSpPr>
          <p:cNvPr id="9" name="文本占位符 2"/>
          <p:cNvSpPr>
            <a:spLocks noGrp="1"/>
          </p:cNvSpPr>
          <p:nvPr/>
        </p:nvSpPr>
        <p:spPr>
          <a:xfrm>
            <a:off x="691515" y="4138329"/>
            <a:ext cx="8675370" cy="1237654"/>
          </a:xfrm>
          <a:prstGeom prst="rect">
            <a:avLst/>
          </a:prstGeom>
        </p:spPr>
        <p:txBody>
          <a:bodyPr vert="horz" lIns="75438" tIns="37719" rIns="75438" bIns="37719" rtlCol="0" anchor="ctr">
            <a:normAutofit/>
          </a:bodyPr>
          <a:lstStyle>
            <a:lvl1pPr marL="0" indent="0" algn="ctr" defTabSz="914400" rtl="0" eaLnBrk="1" latinLnBrk="0" hangingPunct="1">
              <a:lnSpc>
                <a:spcPct val="15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sz="1980" dirty="0">
                <a:solidFill>
                  <a:schemeClr val="tx1"/>
                </a:solidFill>
              </a:rPr>
              <a:t>EZVIZ </a:t>
            </a:r>
            <a:r>
              <a:rPr kumimoji="1" sz="1980" dirty="0">
                <a:solidFill>
                  <a:schemeClr val="tx1"/>
                </a:solidFill>
              </a:rPr>
              <a:t>Can provide services for global customers, with eight center machine room, 20 + engine room</a:t>
            </a:r>
          </a:p>
        </p:txBody>
      </p:sp>
      <p:sp>
        <p:nvSpPr>
          <p:cNvPr id="8" name="椭圆 7"/>
          <p:cNvSpPr/>
          <p:nvPr/>
        </p:nvSpPr>
        <p:spPr>
          <a:xfrm>
            <a:off x="622348" y="4891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a:solidFill>
                <a:srgbClr val="009FE7"/>
              </a:solidFill>
            </a:endParaRPr>
          </a:p>
        </p:txBody>
      </p:sp>
      <p:sp>
        <p:nvSpPr>
          <p:cNvPr id="10" name="文本占位符 11"/>
          <p:cNvSpPr txBox="1">
            <a:spLocks/>
          </p:cNvSpPr>
          <p:nvPr/>
        </p:nvSpPr>
        <p:spPr>
          <a:xfrm>
            <a:off x="691515" y="558282"/>
            <a:ext cx="6542903"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2400" cap="none" dirty="0" smtClean="0">
                <a:latin typeface="Roboto Medium" panose="02000000000000000000" pitchFamily="2" charset="0"/>
              </a:rPr>
              <a:t>Highlights</a:t>
            </a:r>
            <a:endParaRPr lang="zh-CN" altLang="en-US" sz="2400" cap="none" dirty="0">
              <a:latin typeface="Roboto Medium" panose="02000000000000000000" pitchFamily="2"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custDataLst>
      <p:tags r:id="rId1"/>
    </p:custDataLst>
    <p:extLst>
      <p:ext uri="{BB962C8B-B14F-4D97-AF65-F5344CB8AC3E}">
        <p14:creationId xmlns:p14="http://schemas.microsoft.com/office/powerpoint/2010/main" val="420217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0058399" cy="4150028"/>
          </a:xfrm>
          <a:custGeom>
            <a:avLst/>
            <a:gdLst>
              <a:gd name="connsiteX0" fmla="*/ 0 w 10058399"/>
              <a:gd name="connsiteY0" fmla="*/ 0 h 4548940"/>
              <a:gd name="connsiteX1" fmla="*/ 10058399 w 10058399"/>
              <a:gd name="connsiteY1" fmla="*/ 0 h 4548940"/>
              <a:gd name="connsiteX2" fmla="*/ 10058399 w 10058399"/>
              <a:gd name="connsiteY2" fmla="*/ 4021127 h 4548940"/>
              <a:gd name="connsiteX3" fmla="*/ 9920412 w 10058399"/>
              <a:gd name="connsiteY3" fmla="*/ 4051436 h 4548940"/>
              <a:gd name="connsiteX4" fmla="*/ 5029198 w 10058399"/>
              <a:gd name="connsiteY4" fmla="*/ 4548940 h 4548940"/>
              <a:gd name="connsiteX5" fmla="*/ 137982 w 10058399"/>
              <a:gd name="connsiteY5" fmla="*/ 4051436 h 4548940"/>
              <a:gd name="connsiteX6" fmla="*/ 0 w 10058399"/>
              <a:gd name="connsiteY6" fmla="*/ 4021128 h 45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9" h="4548940">
                <a:moveTo>
                  <a:pt x="0" y="0"/>
                </a:moveTo>
                <a:lnTo>
                  <a:pt x="10058399" y="0"/>
                </a:lnTo>
                <a:lnTo>
                  <a:pt x="10058399" y="4021127"/>
                </a:lnTo>
                <a:lnTo>
                  <a:pt x="9920412" y="4051436"/>
                </a:lnTo>
                <a:cubicBezTo>
                  <a:pt x="8340506" y="4377635"/>
                  <a:pt x="6704679" y="4548940"/>
                  <a:pt x="5029198" y="4548940"/>
                </a:cubicBezTo>
                <a:cubicBezTo>
                  <a:pt x="3353716" y="4548940"/>
                  <a:pt x="1717889" y="4377635"/>
                  <a:pt x="137982" y="4051436"/>
                </a:cubicBezTo>
                <a:lnTo>
                  <a:pt x="0" y="4021128"/>
                </a:lnTo>
                <a:close/>
              </a:path>
            </a:pathLst>
          </a:custGeom>
        </p:spPr>
      </p:pic>
      <p:sp>
        <p:nvSpPr>
          <p:cNvPr id="21" name="任意多边形 20"/>
          <p:cNvSpPr/>
          <p:nvPr/>
        </p:nvSpPr>
        <p:spPr>
          <a:xfrm>
            <a:off x="1" y="0"/>
            <a:ext cx="10058399" cy="4150027"/>
          </a:xfrm>
          <a:custGeom>
            <a:avLst/>
            <a:gdLst>
              <a:gd name="connsiteX0" fmla="*/ 0 w 10058399"/>
              <a:gd name="connsiteY0" fmla="*/ 0 h 4508464"/>
              <a:gd name="connsiteX1" fmla="*/ 10058399 w 10058399"/>
              <a:gd name="connsiteY1" fmla="*/ 0 h 4508464"/>
              <a:gd name="connsiteX2" fmla="*/ 10058399 w 10058399"/>
              <a:gd name="connsiteY2" fmla="*/ 3985347 h 4508464"/>
              <a:gd name="connsiteX3" fmla="*/ 9920412 w 10058399"/>
              <a:gd name="connsiteY3" fmla="*/ 4015387 h 4508464"/>
              <a:gd name="connsiteX4" fmla="*/ 5029198 w 10058399"/>
              <a:gd name="connsiteY4" fmla="*/ 4508464 h 4508464"/>
              <a:gd name="connsiteX5" fmla="*/ 137982 w 10058399"/>
              <a:gd name="connsiteY5" fmla="*/ 4015387 h 4508464"/>
              <a:gd name="connsiteX6" fmla="*/ 0 w 10058399"/>
              <a:gd name="connsiteY6" fmla="*/ 3985348 h 45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9" h="4508464">
                <a:moveTo>
                  <a:pt x="0" y="0"/>
                </a:moveTo>
                <a:lnTo>
                  <a:pt x="10058399" y="0"/>
                </a:lnTo>
                <a:lnTo>
                  <a:pt x="10058399" y="3985347"/>
                </a:lnTo>
                <a:lnTo>
                  <a:pt x="9920412" y="4015387"/>
                </a:lnTo>
                <a:cubicBezTo>
                  <a:pt x="8340506" y="4338683"/>
                  <a:pt x="6704679" y="4508464"/>
                  <a:pt x="5029198" y="4508464"/>
                </a:cubicBezTo>
                <a:cubicBezTo>
                  <a:pt x="3353716" y="4508464"/>
                  <a:pt x="1717889" y="4338683"/>
                  <a:pt x="137982" y="4015387"/>
                </a:cubicBezTo>
                <a:lnTo>
                  <a:pt x="0" y="3985348"/>
                </a:lnTo>
                <a:close/>
              </a:path>
            </a:pathLst>
          </a:custGeom>
          <a:gradFill>
            <a:gsLst>
              <a:gs pos="100000">
                <a:schemeClr val="accent1">
                  <a:alpha val="50000"/>
                  <a:lumMod val="45000"/>
                  <a:lumOff val="55000"/>
                </a:schemeClr>
              </a:gs>
              <a:gs pos="25000">
                <a:srgbClr val="00A0E9">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2"/>
            <a:ext cx="10058399" cy="4150027"/>
          </a:xfrm>
          <a:custGeom>
            <a:avLst/>
            <a:gdLst>
              <a:gd name="connsiteX0" fmla="*/ 0 w 10058399"/>
              <a:gd name="connsiteY0" fmla="*/ 0 h 4508464"/>
              <a:gd name="connsiteX1" fmla="*/ 10058399 w 10058399"/>
              <a:gd name="connsiteY1" fmla="*/ 0 h 4508464"/>
              <a:gd name="connsiteX2" fmla="*/ 10058399 w 10058399"/>
              <a:gd name="connsiteY2" fmla="*/ 3985347 h 4508464"/>
              <a:gd name="connsiteX3" fmla="*/ 9920412 w 10058399"/>
              <a:gd name="connsiteY3" fmla="*/ 4015387 h 4508464"/>
              <a:gd name="connsiteX4" fmla="*/ 5029198 w 10058399"/>
              <a:gd name="connsiteY4" fmla="*/ 4508464 h 4508464"/>
              <a:gd name="connsiteX5" fmla="*/ 137982 w 10058399"/>
              <a:gd name="connsiteY5" fmla="*/ 4015387 h 4508464"/>
              <a:gd name="connsiteX6" fmla="*/ 0 w 10058399"/>
              <a:gd name="connsiteY6" fmla="*/ 3985348 h 45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399" h="4508464">
                <a:moveTo>
                  <a:pt x="0" y="0"/>
                </a:moveTo>
                <a:lnTo>
                  <a:pt x="10058399" y="0"/>
                </a:lnTo>
                <a:lnTo>
                  <a:pt x="10058399" y="3985347"/>
                </a:lnTo>
                <a:lnTo>
                  <a:pt x="9920412" y="4015387"/>
                </a:lnTo>
                <a:cubicBezTo>
                  <a:pt x="8340506" y="4338683"/>
                  <a:pt x="6704679" y="4508464"/>
                  <a:pt x="5029198" y="4508464"/>
                </a:cubicBezTo>
                <a:cubicBezTo>
                  <a:pt x="3353716" y="4508464"/>
                  <a:pt x="1717889" y="4338683"/>
                  <a:pt x="137982" y="4015387"/>
                </a:cubicBezTo>
                <a:lnTo>
                  <a:pt x="0" y="3985348"/>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9994" y="4956255"/>
            <a:ext cx="414013" cy="415921"/>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811" y="4920620"/>
            <a:ext cx="480219" cy="480219"/>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3310" y="4956255"/>
            <a:ext cx="408951" cy="408951"/>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6722" y="4957557"/>
            <a:ext cx="406346" cy="406346"/>
          </a:xfrm>
          <a:prstGeom prst="rect">
            <a:avLst/>
          </a:prstGeom>
        </p:spPr>
      </p:pic>
      <p:sp>
        <p:nvSpPr>
          <p:cNvPr id="16" name="文本框 15"/>
          <p:cNvSpPr txBox="1"/>
          <p:nvPr/>
        </p:nvSpPr>
        <p:spPr>
          <a:xfrm>
            <a:off x="4230745" y="4646325"/>
            <a:ext cx="1596912" cy="246221"/>
          </a:xfrm>
          <a:prstGeom prst="rect">
            <a:avLst/>
          </a:prstGeom>
          <a:noFill/>
        </p:spPr>
        <p:txBody>
          <a:bodyPr wrap="none" rtlCol="0">
            <a:spAutoFit/>
          </a:bodyPr>
          <a:lstStyle/>
          <a:p>
            <a:r>
              <a:rPr lang="en-US" altLang="zh-CN" sz="1000" dirty="0" smtClean="0">
                <a:latin typeface="Roboto Medium" panose="02000000000000000000" pitchFamily="2" charset="0"/>
                <a:ea typeface="Roboto Medium" panose="02000000000000000000" pitchFamily="2" charset="0"/>
              </a:rPr>
              <a:t>Find us on: EZVIZ </a:t>
            </a:r>
            <a:r>
              <a:rPr lang="en-US" altLang="zh-CN" sz="1000" dirty="0">
                <a:latin typeface="Roboto Medium" panose="02000000000000000000" pitchFamily="2" charset="0"/>
                <a:ea typeface="Roboto Medium" panose="02000000000000000000" pitchFamily="2" charset="0"/>
              </a:rPr>
              <a:t>G</a:t>
            </a:r>
            <a:r>
              <a:rPr lang="en-US" altLang="zh-CN" sz="1000" dirty="0" smtClean="0">
                <a:latin typeface="Roboto Medium" panose="02000000000000000000" pitchFamily="2" charset="0"/>
                <a:ea typeface="Roboto Medium" panose="02000000000000000000" pitchFamily="2" charset="0"/>
              </a:rPr>
              <a:t>lobal</a:t>
            </a:r>
            <a:endParaRPr lang="zh-CN" altLang="en-US" sz="1000" dirty="0">
              <a:latin typeface="Roboto Medium" panose="02000000000000000000" pitchFamily="2" charset="0"/>
            </a:endParaRPr>
          </a:p>
        </p:txBody>
      </p:sp>
      <p:sp>
        <p:nvSpPr>
          <p:cNvPr id="22" name="文本框 21"/>
          <p:cNvSpPr txBox="1"/>
          <p:nvPr/>
        </p:nvSpPr>
        <p:spPr>
          <a:xfrm>
            <a:off x="2775724" y="1904127"/>
            <a:ext cx="4506954" cy="784830"/>
          </a:xfrm>
          <a:prstGeom prst="rect">
            <a:avLst/>
          </a:prstGeom>
          <a:noFill/>
        </p:spPr>
        <p:txBody>
          <a:bodyPr wrap="square" rtlCol="0">
            <a:spAutoFit/>
          </a:bodyPr>
          <a:lstStyle/>
          <a:p>
            <a:pPr algn="ctr"/>
            <a:r>
              <a:rPr lang="en-US" altLang="zh-CN" sz="4500" dirty="0" smtClean="0">
                <a:solidFill>
                  <a:schemeClr val="bg1"/>
                </a:solidFill>
                <a:latin typeface="Roboto Medium" panose="02000000000000000000" pitchFamily="2" charset="0"/>
                <a:ea typeface="Roboto Medium" panose="02000000000000000000" pitchFamily="2" charset="0"/>
              </a:rPr>
              <a:t>THANK YOU</a:t>
            </a:r>
            <a:endParaRPr lang="zh-CN" altLang="en-US" sz="4500" dirty="0">
              <a:solidFill>
                <a:schemeClr val="bg1"/>
              </a:solidFill>
              <a:latin typeface="Roboto Medium" panose="02000000000000000000" pitchFamily="2" charset="0"/>
              <a:ea typeface="微软雅黑" panose="020B0503020204020204" pitchFamily="34" charset="-122"/>
            </a:endParaRPr>
          </a:p>
        </p:txBody>
      </p:sp>
      <p:sp>
        <p:nvSpPr>
          <p:cNvPr id="23" name="文本框 22"/>
          <p:cNvSpPr txBox="1"/>
          <p:nvPr/>
        </p:nvSpPr>
        <p:spPr>
          <a:xfrm>
            <a:off x="3813410" y="4294319"/>
            <a:ext cx="2431580" cy="360868"/>
          </a:xfrm>
          <a:prstGeom prst="rect">
            <a:avLst/>
          </a:prstGeom>
          <a:noFill/>
        </p:spPr>
        <p:txBody>
          <a:bodyPr wrap="square" rtlCol="0">
            <a:spAutoFit/>
          </a:bodyPr>
          <a:lstStyle/>
          <a:p>
            <a:pPr algn="ctr">
              <a:lnSpc>
                <a:spcPts val="2160"/>
              </a:lnSpc>
            </a:pPr>
            <a:r>
              <a:rPr lang="en-US" altLang="zh-CN" sz="1600" kern="3000" dirty="0" smtClean="0">
                <a:solidFill>
                  <a:schemeClr val="bg1"/>
                </a:solidFill>
                <a:latin typeface="Roboto Medium" panose="02000000000000000000" pitchFamily="2" charset="0"/>
                <a:ea typeface="Roboto Medium" panose="02000000000000000000" pitchFamily="2" charset="0"/>
                <a:hlinkClick r:id="rId7"/>
              </a:rPr>
              <a:t>www.ezvizlife.com</a:t>
            </a:r>
            <a:endParaRPr lang="zh-CN" altLang="en-US" sz="1400" kern="3000" dirty="0">
              <a:solidFill>
                <a:schemeClr val="bg1"/>
              </a:solidFill>
              <a:latin typeface="Roboto Medium" panose="02000000000000000000" pitchFamily="2" charset="0"/>
              <a:ea typeface="微软雅黑" panose="020B0503020204020204" pitchFamily="34" charset="-122"/>
            </a:endParaRPr>
          </a:p>
        </p:txBody>
      </p:sp>
      <p:sp>
        <p:nvSpPr>
          <p:cNvPr id="24" name="椭圆 23"/>
          <p:cNvSpPr/>
          <p:nvPr/>
        </p:nvSpPr>
        <p:spPr>
          <a:xfrm>
            <a:off x="3280188" y="1904127"/>
            <a:ext cx="138334" cy="138334"/>
          </a:xfrm>
          <a:prstGeom prst="ellipse">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pic>
        <p:nvPicPr>
          <p:cNvPr id="4" name="图片 3"/>
          <p:cNvPicPr>
            <a:picLocks noChangeAspect="1"/>
          </p:cNvPicPr>
          <p:nvPr/>
        </p:nvPicPr>
        <p:blipFill rotWithShape="1">
          <a:blip r:embed="rId8"/>
          <a:srcRect l="-2745" t="-2668" r="-2745" b="-2668"/>
          <a:stretch/>
        </p:blipFill>
        <p:spPr>
          <a:xfrm>
            <a:off x="5930065" y="4945449"/>
            <a:ext cx="431196" cy="430560"/>
          </a:xfrm>
          <a:prstGeom prst="rect">
            <a:avLst/>
          </a:prstGeom>
        </p:spPr>
      </p:pic>
    </p:spTree>
    <p:extLst>
      <p:ext uri="{BB962C8B-B14F-4D97-AF65-F5344CB8AC3E}">
        <p14:creationId xmlns:p14="http://schemas.microsoft.com/office/powerpoint/2010/main" val="95402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3183" y="1829108"/>
            <a:ext cx="3896770" cy="369332"/>
          </a:xfrm>
          <a:prstGeom prst="rect">
            <a:avLst/>
          </a:prstGeom>
          <a:noFill/>
        </p:spPr>
        <p:txBody>
          <a:bodyPr wrap="square" rtlCol="0">
            <a:spAutoFit/>
          </a:bodyPr>
          <a:lstStyle/>
          <a:p>
            <a:r>
              <a:rPr lang="en-US" altLang="zh-CN" b="1" dirty="0" smtClean="0">
                <a:solidFill>
                  <a:srgbClr val="404040"/>
                </a:solidFill>
                <a:latin typeface="Roboto Medium" panose="02000000000000000000" pitchFamily="2" charset="0"/>
                <a:ea typeface="Roboto Medium" panose="02000000000000000000" pitchFamily="2" charset="0"/>
              </a:rPr>
              <a:t>Contents</a:t>
            </a:r>
            <a:endParaRPr lang="zh-CN" altLang="en-US" b="1" dirty="0">
              <a:solidFill>
                <a:srgbClr val="404040"/>
              </a:solidFill>
              <a:latin typeface="Roboto Medium" panose="02000000000000000000" pitchFamily="2" charset="0"/>
            </a:endParaRPr>
          </a:p>
        </p:txBody>
      </p:sp>
      <p:pic>
        <p:nvPicPr>
          <p:cNvPr id="9" name="图片 8"/>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 t="44654" r="-252" b="13029"/>
          <a:stretch/>
        </p:blipFill>
        <p:spPr>
          <a:xfrm>
            <a:off x="0" y="0"/>
            <a:ext cx="10083800" cy="1511300"/>
          </a:xfrm>
          <a:prstGeom prst="rect">
            <a:avLst/>
          </a:prstGeom>
        </p:spPr>
      </p:pic>
      <p:sp>
        <p:nvSpPr>
          <p:cNvPr id="10" name="文本框 9"/>
          <p:cNvSpPr txBox="1"/>
          <p:nvPr/>
        </p:nvSpPr>
        <p:spPr>
          <a:xfrm>
            <a:off x="2038791" y="2516248"/>
            <a:ext cx="713657" cy="646331"/>
          </a:xfrm>
          <a:prstGeom prst="rect">
            <a:avLst/>
          </a:prstGeom>
          <a:noFill/>
        </p:spPr>
        <p:txBody>
          <a:bodyPr wrap="none" rtlCol="0">
            <a:spAutoFit/>
          </a:bodyPr>
          <a:lstStyle/>
          <a:p>
            <a:r>
              <a:rPr lang="en-US" altLang="zh-CN" sz="3600" b="1" dirty="0" smtClean="0">
                <a:solidFill>
                  <a:srgbClr val="717171"/>
                </a:solidFill>
                <a:latin typeface="Roboto" panose="02000000000000000000" pitchFamily="2" charset="0"/>
                <a:ea typeface="Roboto" panose="02000000000000000000" pitchFamily="2" charset="0"/>
              </a:rPr>
              <a:t>04</a:t>
            </a:r>
            <a:endParaRPr lang="zh-CN" altLang="en-US" sz="3600" b="1" dirty="0">
              <a:solidFill>
                <a:srgbClr val="717171"/>
              </a:solidFill>
              <a:latin typeface="Roboto" panose="02000000000000000000" pitchFamily="2" charset="0"/>
            </a:endParaRPr>
          </a:p>
        </p:txBody>
      </p:sp>
      <p:cxnSp>
        <p:nvCxnSpPr>
          <p:cNvPr id="34" name="直接连接符 33"/>
          <p:cNvCxnSpPr/>
          <p:nvPr/>
        </p:nvCxnSpPr>
        <p:spPr>
          <a:xfrm>
            <a:off x="2182585" y="3219258"/>
            <a:ext cx="2253040" cy="322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959578" y="1807598"/>
            <a:ext cx="84668" cy="84668"/>
          </a:xfrm>
          <a:prstGeom prst="ellipse">
            <a:avLst/>
          </a:prstGeom>
          <a:noFill/>
          <a:ln w="3810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023" y="207183"/>
            <a:ext cx="972957" cy="245818"/>
          </a:xfrm>
          <a:prstGeom prst="rect">
            <a:avLst/>
          </a:prstGeom>
        </p:spPr>
      </p:pic>
      <p:sp>
        <p:nvSpPr>
          <p:cNvPr id="18" name="文本占位符 11"/>
          <p:cNvSpPr txBox="1">
            <a:spLocks/>
          </p:cNvSpPr>
          <p:nvPr/>
        </p:nvSpPr>
        <p:spPr>
          <a:xfrm>
            <a:off x="2038791" y="3319946"/>
            <a:ext cx="2914152" cy="1414708"/>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1600" kern="600" dirty="0">
                <a:solidFill>
                  <a:schemeClr val="tx1">
                    <a:lumMod val="65000"/>
                    <a:lumOff val="35000"/>
                  </a:schemeClr>
                </a:solidFill>
                <a:latin typeface="Roboto Medium" panose="02000000000000000000" pitchFamily="2" charset="0"/>
              </a:rPr>
              <a:t>Certification &amp; Data protection</a:t>
            </a:r>
            <a:endParaRPr lang="zh-CN" altLang="en-US" sz="1600" kern="600" dirty="0">
              <a:solidFill>
                <a:schemeClr val="tx1">
                  <a:lumMod val="65000"/>
                  <a:lumOff val="35000"/>
                </a:schemeClr>
              </a:solidFill>
              <a:latin typeface="Roboto Medium" panose="02000000000000000000" pitchFamily="2" charset="0"/>
            </a:endParaRPr>
          </a:p>
        </p:txBody>
      </p:sp>
      <p:sp>
        <p:nvSpPr>
          <p:cNvPr id="13" name="文本占位符 11"/>
          <p:cNvSpPr txBox="1">
            <a:spLocks/>
          </p:cNvSpPr>
          <p:nvPr/>
        </p:nvSpPr>
        <p:spPr>
          <a:xfrm>
            <a:off x="654981" y="3677613"/>
            <a:ext cx="3370203" cy="699374"/>
          </a:xfrm>
          <a:prstGeom prst="rect">
            <a:avLst/>
          </a:prstGeom>
        </p:spPr>
        <p:txBody>
          <a:bodyPr>
            <a:no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377190" lvl="1" indent="0">
              <a:lnSpc>
                <a:spcPct val="100000"/>
              </a:lnSpc>
              <a:buNone/>
            </a:pPr>
            <a:endParaRPr lang="en-US" altLang="zh-CN" sz="1600" dirty="0">
              <a:solidFill>
                <a:schemeClr val="bg1">
                  <a:lumMod val="65000"/>
                </a:schemeClr>
              </a:solidFill>
              <a:latin typeface="Roboto" panose="02000000000000000000" pitchFamily="2" charset="0"/>
              <a:ea typeface="Roboto" panose="02000000000000000000" pitchFamily="2" charset="0"/>
            </a:endParaRPr>
          </a:p>
        </p:txBody>
      </p:sp>
      <p:sp>
        <p:nvSpPr>
          <p:cNvPr id="16" name="文本框 15"/>
          <p:cNvSpPr txBox="1"/>
          <p:nvPr/>
        </p:nvSpPr>
        <p:spPr>
          <a:xfrm>
            <a:off x="5632439" y="2536039"/>
            <a:ext cx="713657" cy="646331"/>
          </a:xfrm>
          <a:prstGeom prst="rect">
            <a:avLst/>
          </a:prstGeom>
          <a:noFill/>
        </p:spPr>
        <p:txBody>
          <a:bodyPr wrap="none" rtlCol="0">
            <a:spAutoFit/>
          </a:bodyPr>
          <a:lstStyle/>
          <a:p>
            <a:r>
              <a:rPr lang="en-US" altLang="zh-CN" sz="3600" b="1" dirty="0" smtClean="0">
                <a:solidFill>
                  <a:srgbClr val="717171"/>
                </a:solidFill>
                <a:latin typeface="Roboto" panose="02000000000000000000" pitchFamily="2" charset="0"/>
                <a:ea typeface="Roboto" panose="02000000000000000000" pitchFamily="2" charset="0"/>
              </a:rPr>
              <a:t>05</a:t>
            </a:r>
            <a:endParaRPr lang="zh-CN" altLang="en-US" sz="3600" b="1" dirty="0">
              <a:solidFill>
                <a:srgbClr val="717171"/>
              </a:solidFill>
              <a:latin typeface="Roboto" panose="02000000000000000000" pitchFamily="2" charset="0"/>
            </a:endParaRPr>
          </a:p>
        </p:txBody>
      </p:sp>
      <p:cxnSp>
        <p:nvCxnSpPr>
          <p:cNvPr id="17" name="直接连接符 16"/>
          <p:cNvCxnSpPr/>
          <p:nvPr/>
        </p:nvCxnSpPr>
        <p:spPr>
          <a:xfrm>
            <a:off x="5708995" y="3219999"/>
            <a:ext cx="2253040" cy="322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1"/>
          <p:cNvSpPr txBox="1">
            <a:spLocks/>
          </p:cNvSpPr>
          <p:nvPr/>
        </p:nvSpPr>
        <p:spPr>
          <a:xfrm>
            <a:off x="5632439" y="3403171"/>
            <a:ext cx="2914152" cy="1414708"/>
          </a:xfrm>
          <a:prstGeom prst="rect">
            <a:avLst/>
          </a:prstGeom>
        </p:spPr>
        <p:txBody>
          <a:bodyPr>
            <a:normAutofit/>
          </a:bodyPr>
          <a:lstStyle>
            <a:lvl1pPr marL="0" marR="0" indent="0" algn="l" defTabSz="754380" rtl="0" eaLnBrk="1" fontAlgn="auto" latinLnBrk="0" hangingPunct="1">
              <a:lnSpc>
                <a:spcPts val="1000"/>
              </a:lnSpc>
              <a:spcBef>
                <a:spcPts val="825"/>
              </a:spcBef>
              <a:spcAft>
                <a:spcPts val="0"/>
              </a:spcAft>
              <a:buClrTx/>
              <a:buSzTx/>
              <a:buFont typeface="Arial" panose="020B0604020202020204" pitchFamily="34" charset="0"/>
              <a:buNone/>
              <a:tabLst/>
              <a:defRPr sz="1400" kern="1000" cap="none" baseline="0">
                <a:solidFill>
                  <a:schemeClr val="bg1">
                    <a:lumMod val="50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1600" kern="600" dirty="0">
                <a:solidFill>
                  <a:schemeClr val="tx1">
                    <a:lumMod val="65000"/>
                    <a:lumOff val="35000"/>
                  </a:schemeClr>
                </a:solidFill>
                <a:latin typeface="Roboto Medium" panose="02000000000000000000" pitchFamily="2" charset="0"/>
              </a:rPr>
              <a:t>Our Highlights</a:t>
            </a:r>
          </a:p>
        </p:txBody>
      </p:sp>
    </p:spTree>
    <p:extLst>
      <p:ext uri="{BB962C8B-B14F-4D97-AF65-F5344CB8AC3E}">
        <p14:creationId xmlns:p14="http://schemas.microsoft.com/office/powerpoint/2010/main" val="3375467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1007428" y="2504542"/>
            <a:ext cx="5651279"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Medium" panose="02000000000000000000" pitchFamily="2" charset="0"/>
                <a:ea typeface="Roboto Medium" panose="02000000000000000000" pitchFamily="2" charset="0"/>
              </a:rPr>
              <a:t>About </a:t>
            </a:r>
            <a:r>
              <a:rPr lang="en-US" altLang="zh-CN" sz="3200" cap="none" dirty="0" smtClean="0">
                <a:latin typeface="Roboto Medium" panose="02000000000000000000" pitchFamily="2" charset="0"/>
                <a:ea typeface="Roboto Medium" panose="02000000000000000000" pitchFamily="2" charset="0"/>
              </a:rPr>
              <a:t>EZVIZ</a:t>
            </a:r>
            <a:endParaRPr lang="zh-CN" altLang="en-US" sz="3200" cap="none" dirty="0">
              <a:latin typeface="Roboto Medium" panose="02000000000000000000" pitchFamily="2" charset="0"/>
            </a:endParaRPr>
          </a:p>
        </p:txBody>
      </p:sp>
      <p:grpSp>
        <p:nvGrpSpPr>
          <p:cNvPr id="4" name="组合 3"/>
          <p:cNvGrpSpPr/>
          <p:nvPr/>
        </p:nvGrpSpPr>
        <p:grpSpPr>
          <a:xfrm>
            <a:off x="966837" y="1239545"/>
            <a:ext cx="1032544" cy="1015663"/>
            <a:chOff x="966837" y="1239545"/>
            <a:chExt cx="1032544" cy="1015663"/>
          </a:xfrm>
        </p:grpSpPr>
        <p:sp>
          <p:nvSpPr>
            <p:cNvPr id="5" name="文本框 4"/>
            <p:cNvSpPr txBox="1"/>
            <p:nvPr/>
          </p:nvSpPr>
          <p:spPr>
            <a:xfrm>
              <a:off x="977948" y="1239545"/>
              <a:ext cx="1021433" cy="1015663"/>
            </a:xfrm>
            <a:prstGeom prst="rect">
              <a:avLst/>
            </a:prstGeom>
            <a:noFill/>
          </p:spPr>
          <p:txBody>
            <a:bodyPr wrap="none" rtlCol="0">
              <a:spAutoFit/>
            </a:bodyPr>
            <a:lstStyle/>
            <a:p>
              <a:r>
                <a:rPr lang="en-US" altLang="zh-CN" sz="6000" spc="-150" dirty="0" smtClean="0">
                  <a:solidFill>
                    <a:srgbClr val="00A0E9"/>
                  </a:solidFill>
                  <a:latin typeface="Roboto Medium" panose="02000000000000000000" pitchFamily="2" charset="0"/>
                  <a:ea typeface="Roboto Medium" panose="02000000000000000000" pitchFamily="2" charset="0"/>
                </a:rPr>
                <a:t>01</a:t>
              </a:r>
              <a:endParaRPr lang="zh-CN" altLang="en-US" sz="6600" spc="-150" dirty="0">
                <a:solidFill>
                  <a:srgbClr val="00A0E9"/>
                </a:solidFill>
                <a:latin typeface="Roboto Medium" panose="02000000000000000000" pitchFamily="2" charset="0"/>
              </a:endParaRPr>
            </a:p>
          </p:txBody>
        </p:sp>
        <p:sp>
          <p:nvSpPr>
            <p:cNvPr id="6" name="矩形 5"/>
            <p:cNvSpPr/>
            <p:nvPr/>
          </p:nvSpPr>
          <p:spPr>
            <a:xfrm>
              <a:off x="1116322" y="2195631"/>
              <a:ext cx="776772" cy="5957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6837" y="13019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2368276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1207" y="210993"/>
            <a:ext cx="8675370" cy="1095124"/>
          </a:xfrm>
        </p:spPr>
        <p:txBody>
          <a:bodyPr>
            <a:normAutofit/>
          </a:bodyPr>
          <a:lstStyle/>
          <a:p>
            <a:pPr>
              <a:lnSpc>
                <a:spcPts val="3000"/>
              </a:lnSpc>
              <a:spcBef>
                <a:spcPts val="825"/>
              </a:spcBef>
            </a:pPr>
            <a:r>
              <a:rPr lang="en-US" altLang="zh-CN" sz="3200" kern="1000" dirty="0" smtClean="0">
                <a:solidFill>
                  <a:schemeClr val="tx1">
                    <a:lumMod val="75000"/>
                    <a:lumOff val="25000"/>
                  </a:schemeClr>
                </a:solidFill>
                <a:ea typeface="Roboto" panose="02000000000000000000" pitchFamily="2" charset="0"/>
                <a:cs typeface="+mn-cs"/>
              </a:rPr>
              <a:t>EZVIZ </a:t>
            </a:r>
            <a:r>
              <a:rPr lang="en-US" altLang="zh-CN" sz="3200" kern="1000" dirty="0" err="1" smtClean="0">
                <a:solidFill>
                  <a:schemeClr val="tx1">
                    <a:lumMod val="75000"/>
                    <a:lumOff val="25000"/>
                  </a:schemeClr>
                </a:solidFill>
                <a:ea typeface="Roboto" panose="02000000000000000000" pitchFamily="2" charset="0"/>
                <a:cs typeface="+mn-cs"/>
              </a:rPr>
              <a:t>Histroy</a:t>
            </a:r>
            <a:endParaRPr lang="zh-CN" altLang="en-US" sz="3200" kern="1000" dirty="0">
              <a:solidFill>
                <a:schemeClr val="tx1">
                  <a:lumMod val="75000"/>
                  <a:lumOff val="25000"/>
                </a:schemeClr>
              </a:solidFill>
              <a:ea typeface="Roboto" panose="02000000000000000000" pitchFamily="2" charset="0"/>
              <a:cs typeface="+mn-cs"/>
            </a:endParaRPr>
          </a:p>
        </p:txBody>
      </p:sp>
      <p:grpSp>
        <p:nvGrpSpPr>
          <p:cNvPr id="25" name="组合 24"/>
          <p:cNvGrpSpPr/>
          <p:nvPr/>
        </p:nvGrpSpPr>
        <p:grpSpPr>
          <a:xfrm>
            <a:off x="804854" y="2545175"/>
            <a:ext cx="8935811" cy="1885950"/>
            <a:chOff x="838200" y="3643313"/>
            <a:chExt cx="10831286" cy="2286000"/>
          </a:xfrm>
        </p:grpSpPr>
        <p:sp>
          <p:nvSpPr>
            <p:cNvPr id="6" name="弧形 5"/>
            <p:cNvSpPr/>
            <p:nvPr/>
          </p:nvSpPr>
          <p:spPr>
            <a:xfrm>
              <a:off x="7600950" y="3643313"/>
              <a:ext cx="4068536" cy="2286000"/>
            </a:xfrm>
            <a:prstGeom prst="arc">
              <a:avLst>
                <a:gd name="adj1" fmla="val 16200000"/>
                <a:gd name="adj2" fmla="val 5400715"/>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85"/>
            </a:p>
          </p:txBody>
        </p:sp>
        <p:cxnSp>
          <p:nvCxnSpPr>
            <p:cNvPr id="8" name="直接连接符 7"/>
            <p:cNvCxnSpPr/>
            <p:nvPr/>
          </p:nvCxnSpPr>
          <p:spPr>
            <a:xfrm>
              <a:off x="838200" y="3643313"/>
              <a:ext cx="8796781" cy="0"/>
            </a:xfrm>
            <a:prstGeom prst="line">
              <a:avLst/>
            </a:prstGeom>
            <a:ln w="6350">
              <a:solidFill>
                <a:schemeClr val="tx1">
                  <a:lumMod val="50000"/>
                  <a:lumOff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 idx="2"/>
            </p:cNvCxnSpPr>
            <p:nvPr/>
          </p:nvCxnSpPr>
          <p:spPr>
            <a:xfrm>
              <a:off x="838200" y="5929313"/>
              <a:ext cx="8796780" cy="0"/>
            </a:xfrm>
            <a:prstGeom prst="line">
              <a:avLst/>
            </a:prstGeom>
            <a:ln>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963632" y="1299114"/>
            <a:ext cx="2207590" cy="1593335"/>
            <a:chOff x="4844371" y="2169740"/>
            <a:chExt cx="2675867" cy="1931316"/>
          </a:xfrm>
        </p:grpSpPr>
        <p:grpSp>
          <p:nvGrpSpPr>
            <p:cNvPr id="33" name="组合 32"/>
            <p:cNvGrpSpPr/>
            <p:nvPr/>
          </p:nvGrpSpPr>
          <p:grpSpPr>
            <a:xfrm>
              <a:off x="4844371" y="3037016"/>
              <a:ext cx="1028700" cy="1064040"/>
              <a:chOff x="5700713" y="3037016"/>
              <a:chExt cx="1028700" cy="1064040"/>
            </a:xfrm>
          </p:grpSpPr>
          <p:sp>
            <p:nvSpPr>
              <p:cNvPr id="13" name="文本框 12"/>
              <p:cNvSpPr txBox="1"/>
              <p:nvPr/>
            </p:nvSpPr>
            <p:spPr>
              <a:xfrm>
                <a:off x="5700713" y="3712138"/>
                <a:ext cx="1028700" cy="388918"/>
              </a:xfrm>
              <a:prstGeom prst="rect">
                <a:avLst/>
              </a:prstGeom>
              <a:noFill/>
            </p:spPr>
            <p:txBody>
              <a:bodyPr wrap="square" rtlCol="0">
                <a:spAutoFit/>
              </a:bodyPr>
              <a:lstStyle/>
              <a:p>
                <a:pPr algn="ctr"/>
                <a:r>
                  <a:rPr lang="en-US" altLang="zh-CN" sz="1485" dirty="0"/>
                  <a:t>2013</a:t>
                </a:r>
                <a:endParaRPr lang="zh-CN" altLang="en-US" sz="1485" dirty="0"/>
              </a:p>
            </p:txBody>
          </p:sp>
          <p:cxnSp>
            <p:nvCxnSpPr>
              <p:cNvPr id="15" name="直接连接符 14"/>
              <p:cNvCxnSpPr>
                <a:stCxn id="38" idx="4"/>
                <a:endCxn id="13" idx="0"/>
              </p:cNvCxnSpPr>
              <p:nvPr/>
            </p:nvCxnSpPr>
            <p:spPr>
              <a:xfrm>
                <a:off x="6215063" y="3037016"/>
                <a:ext cx="0" cy="67500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椭圆 37"/>
            <p:cNvSpPr/>
            <p:nvPr/>
          </p:nvSpPr>
          <p:spPr>
            <a:xfrm>
              <a:off x="4925083" y="2169740"/>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6531" y="2342455"/>
              <a:ext cx="632956" cy="580362"/>
            </a:xfrm>
            <a:prstGeom prst="rect">
              <a:avLst/>
            </a:prstGeom>
            <a:noFill/>
          </p:spPr>
        </p:pic>
        <p:sp>
          <p:nvSpPr>
            <p:cNvPr id="43" name="文本框 42"/>
            <p:cNvSpPr txBox="1"/>
            <p:nvPr/>
          </p:nvSpPr>
          <p:spPr>
            <a:xfrm>
              <a:off x="5792359" y="2296985"/>
              <a:ext cx="1727879" cy="604361"/>
            </a:xfrm>
            <a:prstGeom prst="rect">
              <a:avLst/>
            </a:prstGeom>
            <a:noFill/>
          </p:spPr>
          <p:txBody>
            <a:bodyPr wrap="square" rtlCol="0">
              <a:spAutoFit/>
            </a:bodyPr>
            <a:lstStyle/>
            <a:p>
              <a:r>
                <a:rPr lang="en-US" altLang="zh-CN" sz="1485" dirty="0"/>
                <a:t>v1.0 Public</a:t>
              </a:r>
            </a:p>
            <a:p>
              <a:r>
                <a:rPr lang="en-US" altLang="zh-CN" sz="1155" dirty="0"/>
                <a:t>APP</a:t>
              </a:r>
              <a:r>
                <a:rPr lang="zh-CN" altLang="en-US" sz="1155" dirty="0"/>
                <a:t>、</a:t>
              </a:r>
              <a:r>
                <a:rPr lang="en-US" altLang="zh-CN" sz="1155" dirty="0"/>
                <a:t>PC</a:t>
              </a:r>
              <a:r>
                <a:rPr lang="zh-CN" altLang="en-US" sz="1155" dirty="0"/>
                <a:t>、</a:t>
              </a:r>
              <a:r>
                <a:rPr lang="en-US" altLang="zh-CN" sz="1155" dirty="0"/>
                <a:t>Web</a:t>
              </a:r>
              <a:endParaRPr lang="zh-CN" altLang="en-US" sz="1155" dirty="0"/>
            </a:p>
          </p:txBody>
        </p:sp>
      </p:grpSp>
      <p:grpSp>
        <p:nvGrpSpPr>
          <p:cNvPr id="24" name="组合 23"/>
          <p:cNvGrpSpPr/>
          <p:nvPr/>
        </p:nvGrpSpPr>
        <p:grpSpPr>
          <a:xfrm>
            <a:off x="4444555" y="1312719"/>
            <a:ext cx="2737043" cy="1587279"/>
            <a:chOff x="7647650" y="2177081"/>
            <a:chExt cx="3317628" cy="1923975"/>
          </a:xfrm>
        </p:grpSpPr>
        <p:grpSp>
          <p:nvGrpSpPr>
            <p:cNvPr id="5" name="组合 4"/>
            <p:cNvGrpSpPr/>
            <p:nvPr/>
          </p:nvGrpSpPr>
          <p:grpSpPr>
            <a:xfrm>
              <a:off x="7647650" y="3044357"/>
              <a:ext cx="1028700" cy="1056699"/>
              <a:chOff x="8552657" y="3042764"/>
              <a:chExt cx="1028700" cy="1056699"/>
            </a:xfrm>
          </p:grpSpPr>
          <p:sp>
            <p:nvSpPr>
              <p:cNvPr id="16" name="文本框 15"/>
              <p:cNvSpPr txBox="1"/>
              <p:nvPr/>
            </p:nvSpPr>
            <p:spPr>
              <a:xfrm>
                <a:off x="8552657" y="3710545"/>
                <a:ext cx="1028700" cy="388918"/>
              </a:xfrm>
              <a:prstGeom prst="rect">
                <a:avLst/>
              </a:prstGeom>
              <a:noFill/>
            </p:spPr>
            <p:txBody>
              <a:bodyPr wrap="square" rtlCol="0">
                <a:spAutoFit/>
              </a:bodyPr>
              <a:lstStyle/>
              <a:p>
                <a:pPr algn="ctr"/>
                <a:r>
                  <a:rPr lang="en-US" altLang="zh-CN" sz="1485" dirty="0"/>
                  <a:t>2014</a:t>
                </a:r>
                <a:endParaRPr lang="zh-CN" altLang="en-US" sz="1485" dirty="0"/>
              </a:p>
            </p:txBody>
          </p:sp>
          <p:cxnSp>
            <p:nvCxnSpPr>
              <p:cNvPr id="17" name="直接连接符 16"/>
              <p:cNvCxnSpPr>
                <a:stCxn id="46" idx="4"/>
                <a:endCxn id="16" idx="0"/>
              </p:cNvCxnSpPr>
              <p:nvPr/>
            </p:nvCxnSpPr>
            <p:spPr>
              <a:xfrm>
                <a:off x="9067007" y="3042764"/>
                <a:ext cx="0" cy="6680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6" name="椭圆 45"/>
            <p:cNvSpPr/>
            <p:nvPr/>
          </p:nvSpPr>
          <p:spPr>
            <a:xfrm>
              <a:off x="7728362" y="2177081"/>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sp>
          <p:nvSpPr>
            <p:cNvPr id="47" name="文本框 46"/>
            <p:cNvSpPr txBox="1"/>
            <p:nvPr/>
          </p:nvSpPr>
          <p:spPr>
            <a:xfrm>
              <a:off x="8592301" y="2347493"/>
              <a:ext cx="2372977" cy="604361"/>
            </a:xfrm>
            <a:prstGeom prst="rect">
              <a:avLst/>
            </a:prstGeom>
            <a:noFill/>
          </p:spPr>
          <p:txBody>
            <a:bodyPr wrap="square" rtlCol="0">
              <a:spAutoFit/>
            </a:bodyPr>
            <a:lstStyle/>
            <a:p>
              <a:r>
                <a:rPr lang="en-US" altLang="zh-CN" sz="1485" dirty="0"/>
                <a:t>Cloud Storage Public</a:t>
              </a:r>
              <a:endParaRPr lang="zh-CN" altLang="en-US" sz="1485" dirty="0"/>
            </a:p>
            <a:p>
              <a:r>
                <a:rPr lang="en-US" altLang="zh-CN" sz="1155" dirty="0"/>
                <a:t>provide cloud video storage</a:t>
              </a:r>
              <a:endParaRPr lang="zh-CN" altLang="en-US" sz="1155" dirty="0"/>
            </a:p>
          </p:txBody>
        </p:sp>
        <p:pic>
          <p:nvPicPr>
            <p:cNvPr id="48" name="图片 4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73730" y="2312153"/>
              <a:ext cx="576537" cy="576537"/>
            </a:xfrm>
            <a:prstGeom prst="rect">
              <a:avLst/>
            </a:prstGeom>
          </p:spPr>
        </p:pic>
      </p:grpSp>
      <p:grpSp>
        <p:nvGrpSpPr>
          <p:cNvPr id="9" name="组合 8"/>
          <p:cNvGrpSpPr/>
          <p:nvPr/>
        </p:nvGrpSpPr>
        <p:grpSpPr>
          <a:xfrm>
            <a:off x="7191526" y="1319613"/>
            <a:ext cx="2757678" cy="1545460"/>
            <a:chOff x="8549128" y="4521144"/>
            <a:chExt cx="3342640" cy="1873286"/>
          </a:xfrm>
        </p:grpSpPr>
        <p:grpSp>
          <p:nvGrpSpPr>
            <p:cNvPr id="32" name="组合 31"/>
            <p:cNvGrpSpPr/>
            <p:nvPr/>
          </p:nvGrpSpPr>
          <p:grpSpPr>
            <a:xfrm>
              <a:off x="8549128" y="5388420"/>
              <a:ext cx="1028700" cy="1006010"/>
              <a:chOff x="8549128" y="5388420"/>
              <a:chExt cx="1028700" cy="1006010"/>
            </a:xfrm>
          </p:grpSpPr>
          <p:sp>
            <p:nvSpPr>
              <p:cNvPr id="18" name="文本框 17"/>
              <p:cNvSpPr txBox="1"/>
              <p:nvPr/>
            </p:nvSpPr>
            <p:spPr>
              <a:xfrm>
                <a:off x="8549128" y="6005513"/>
                <a:ext cx="1028700" cy="388917"/>
              </a:xfrm>
              <a:prstGeom prst="rect">
                <a:avLst/>
              </a:prstGeom>
              <a:noFill/>
            </p:spPr>
            <p:txBody>
              <a:bodyPr wrap="square" rtlCol="0">
                <a:spAutoFit/>
              </a:bodyPr>
              <a:lstStyle/>
              <a:p>
                <a:pPr algn="ctr"/>
                <a:r>
                  <a:rPr lang="en-US" altLang="zh-CN" sz="1485" dirty="0"/>
                  <a:t>2015</a:t>
                </a:r>
                <a:endParaRPr lang="zh-CN" altLang="en-US" sz="1485" dirty="0"/>
              </a:p>
            </p:txBody>
          </p:sp>
          <p:cxnSp>
            <p:nvCxnSpPr>
              <p:cNvPr id="19" name="直接连接符 18"/>
              <p:cNvCxnSpPr>
                <a:stCxn id="53" idx="4"/>
                <a:endCxn id="18" idx="0"/>
              </p:cNvCxnSpPr>
              <p:nvPr/>
            </p:nvCxnSpPr>
            <p:spPr>
              <a:xfrm flipH="1">
                <a:off x="9063832" y="5388420"/>
                <a:ext cx="3810" cy="6172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3" name="椭圆 52"/>
            <p:cNvSpPr/>
            <p:nvPr/>
          </p:nvSpPr>
          <p:spPr>
            <a:xfrm>
              <a:off x="8633369" y="4521144"/>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sp>
          <p:nvSpPr>
            <p:cNvPr id="54" name="文本框 53"/>
            <p:cNvSpPr txBox="1"/>
            <p:nvPr/>
          </p:nvSpPr>
          <p:spPr>
            <a:xfrm>
              <a:off x="8648869" y="4779578"/>
              <a:ext cx="867276" cy="388918"/>
            </a:xfrm>
            <a:prstGeom prst="rect">
              <a:avLst/>
            </a:prstGeom>
            <a:noFill/>
          </p:spPr>
          <p:txBody>
            <a:bodyPr wrap="square" rtlCol="0">
              <a:spAutoFit/>
            </a:bodyPr>
            <a:lstStyle/>
            <a:p>
              <a:pPr algn="ctr"/>
              <a:r>
                <a:rPr lang="en-US" altLang="zh-CN" sz="1485" dirty="0"/>
                <a:t>OPEN</a:t>
              </a:r>
              <a:endParaRPr lang="zh-CN" altLang="en-US" sz="1485" dirty="0"/>
            </a:p>
          </p:txBody>
        </p:sp>
        <p:sp>
          <p:nvSpPr>
            <p:cNvPr id="57" name="文本框 56"/>
            <p:cNvSpPr txBox="1"/>
            <p:nvPr/>
          </p:nvSpPr>
          <p:spPr>
            <a:xfrm>
              <a:off x="9500358" y="4725614"/>
              <a:ext cx="2391410" cy="881361"/>
            </a:xfrm>
            <a:prstGeom prst="rect">
              <a:avLst/>
            </a:prstGeom>
            <a:noFill/>
          </p:spPr>
          <p:txBody>
            <a:bodyPr wrap="square" rtlCol="0">
              <a:spAutoFit/>
            </a:bodyPr>
            <a:lstStyle/>
            <a:p>
              <a:r>
                <a:rPr lang="en-US" altLang="zh-CN" sz="1485" dirty="0"/>
                <a:t>Open platform</a:t>
              </a:r>
            </a:p>
            <a:p>
              <a:r>
                <a:rPr lang="en-US" altLang="zh-CN" sz="1485" dirty="0"/>
                <a:t> Public</a:t>
              </a:r>
            </a:p>
            <a:p>
              <a:endParaRPr lang="en-US" altLang="zh-CN" sz="1155" dirty="0"/>
            </a:p>
          </p:txBody>
        </p:sp>
      </p:grpSp>
      <p:grpSp>
        <p:nvGrpSpPr>
          <p:cNvPr id="12" name="组合 11"/>
          <p:cNvGrpSpPr/>
          <p:nvPr/>
        </p:nvGrpSpPr>
        <p:grpSpPr>
          <a:xfrm>
            <a:off x="1980437" y="3220130"/>
            <a:ext cx="2015457" cy="1547362"/>
            <a:chOff x="990003" y="4513059"/>
            <a:chExt cx="2442978" cy="1875591"/>
          </a:xfrm>
        </p:grpSpPr>
        <p:grpSp>
          <p:nvGrpSpPr>
            <p:cNvPr id="29" name="组合 28"/>
            <p:cNvGrpSpPr/>
            <p:nvPr/>
          </p:nvGrpSpPr>
          <p:grpSpPr>
            <a:xfrm>
              <a:off x="990003" y="5380335"/>
              <a:ext cx="1028700" cy="1008315"/>
              <a:chOff x="1890118" y="5380335"/>
              <a:chExt cx="1028700" cy="1008315"/>
            </a:xfrm>
          </p:grpSpPr>
          <p:sp>
            <p:nvSpPr>
              <p:cNvPr id="26" name="文本框 25"/>
              <p:cNvSpPr txBox="1"/>
              <p:nvPr/>
            </p:nvSpPr>
            <p:spPr>
              <a:xfrm>
                <a:off x="1890118" y="5999732"/>
                <a:ext cx="1028700" cy="388918"/>
              </a:xfrm>
              <a:prstGeom prst="rect">
                <a:avLst/>
              </a:prstGeom>
              <a:noFill/>
            </p:spPr>
            <p:txBody>
              <a:bodyPr wrap="square" rtlCol="0">
                <a:spAutoFit/>
              </a:bodyPr>
              <a:lstStyle/>
              <a:p>
                <a:pPr algn="ctr"/>
                <a:r>
                  <a:rPr lang="en-US" altLang="zh-CN" sz="1485" dirty="0"/>
                  <a:t>2018</a:t>
                </a:r>
                <a:endParaRPr lang="zh-CN" altLang="en-US" sz="1485" dirty="0"/>
              </a:p>
            </p:txBody>
          </p:sp>
          <p:cxnSp>
            <p:nvCxnSpPr>
              <p:cNvPr id="27" name="直接连接符 26"/>
              <p:cNvCxnSpPr>
                <a:stCxn id="72" idx="4"/>
                <a:endCxn id="26" idx="0"/>
              </p:cNvCxnSpPr>
              <p:nvPr/>
            </p:nvCxnSpPr>
            <p:spPr>
              <a:xfrm>
                <a:off x="2403874" y="5380335"/>
                <a:ext cx="635" cy="6191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2" name="椭圆 71"/>
            <p:cNvSpPr/>
            <p:nvPr/>
          </p:nvSpPr>
          <p:spPr>
            <a:xfrm>
              <a:off x="1070121" y="4513059"/>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sp>
          <p:nvSpPr>
            <p:cNvPr id="73" name="文本框 72"/>
            <p:cNvSpPr txBox="1"/>
            <p:nvPr/>
          </p:nvSpPr>
          <p:spPr>
            <a:xfrm>
              <a:off x="1937397" y="4772927"/>
              <a:ext cx="1495584" cy="1096804"/>
            </a:xfrm>
            <a:prstGeom prst="rect">
              <a:avLst/>
            </a:prstGeom>
            <a:noFill/>
          </p:spPr>
          <p:txBody>
            <a:bodyPr wrap="square" rtlCol="0">
              <a:spAutoFit/>
            </a:bodyPr>
            <a:lstStyle/>
            <a:p>
              <a:r>
                <a:rPr lang="en-US" altLang="zh-CN" sz="1485" dirty="0"/>
                <a:t>AI Technology </a:t>
              </a:r>
            </a:p>
            <a:p>
              <a:r>
                <a:rPr lang="en-US" altLang="zh-CN" sz="1155" dirty="0"/>
                <a:t>face</a:t>
              </a:r>
              <a:r>
                <a:rPr lang="zh-CN" altLang="en-US" sz="1155" dirty="0"/>
                <a:t>、</a:t>
              </a:r>
              <a:r>
                <a:rPr lang="en-US" altLang="zh-CN" sz="1155" dirty="0"/>
                <a:t>body</a:t>
              </a:r>
              <a:r>
                <a:rPr lang="zh-CN" altLang="en-US" sz="1155" dirty="0"/>
                <a:t>、</a:t>
              </a:r>
              <a:r>
                <a:rPr lang="en-US" altLang="zh-CN" sz="1155" dirty="0"/>
                <a:t>car...</a:t>
              </a:r>
              <a:endParaRPr lang="zh-CN" altLang="en-US" sz="1155" dirty="0"/>
            </a:p>
          </p:txBody>
        </p:sp>
        <p:sp>
          <p:nvSpPr>
            <p:cNvPr id="75" name="文本框 74"/>
            <p:cNvSpPr txBox="1"/>
            <p:nvPr/>
          </p:nvSpPr>
          <p:spPr>
            <a:xfrm>
              <a:off x="1082821" y="4673729"/>
              <a:ext cx="867276" cy="542806"/>
            </a:xfrm>
            <a:prstGeom prst="rect">
              <a:avLst/>
            </a:prstGeom>
            <a:noFill/>
          </p:spPr>
          <p:txBody>
            <a:bodyPr wrap="square" rtlCol="0">
              <a:spAutoFit/>
            </a:bodyPr>
            <a:lstStyle/>
            <a:p>
              <a:pPr algn="ctr"/>
              <a:r>
                <a:rPr lang="en-US" altLang="zh-CN" sz="2310" b="1" dirty="0"/>
                <a:t>AI</a:t>
              </a:r>
              <a:endParaRPr lang="zh-CN" altLang="en-US" sz="1980" b="1" dirty="0"/>
            </a:p>
          </p:txBody>
        </p:sp>
      </p:grpSp>
      <p:grpSp>
        <p:nvGrpSpPr>
          <p:cNvPr id="10" name="组合 9"/>
          <p:cNvGrpSpPr/>
          <p:nvPr/>
        </p:nvGrpSpPr>
        <p:grpSpPr>
          <a:xfrm>
            <a:off x="6664619" y="3206557"/>
            <a:ext cx="1934924" cy="1550541"/>
            <a:chOff x="6067521" y="4509206"/>
            <a:chExt cx="2345362" cy="1879444"/>
          </a:xfrm>
        </p:grpSpPr>
        <p:grpSp>
          <p:nvGrpSpPr>
            <p:cNvPr id="31" name="组合 30"/>
            <p:cNvGrpSpPr/>
            <p:nvPr/>
          </p:nvGrpSpPr>
          <p:grpSpPr>
            <a:xfrm>
              <a:off x="6067521" y="5376482"/>
              <a:ext cx="1028700" cy="1012168"/>
              <a:chOff x="5737329" y="5376482"/>
              <a:chExt cx="1028700" cy="1012168"/>
            </a:xfrm>
          </p:grpSpPr>
          <p:sp>
            <p:nvSpPr>
              <p:cNvPr id="20" name="文本框 19"/>
              <p:cNvSpPr txBox="1"/>
              <p:nvPr/>
            </p:nvSpPr>
            <p:spPr>
              <a:xfrm>
                <a:off x="5737329" y="5999732"/>
                <a:ext cx="1028700" cy="388918"/>
              </a:xfrm>
              <a:prstGeom prst="rect">
                <a:avLst/>
              </a:prstGeom>
              <a:noFill/>
            </p:spPr>
            <p:txBody>
              <a:bodyPr wrap="square" rtlCol="0">
                <a:spAutoFit/>
              </a:bodyPr>
              <a:lstStyle/>
              <a:p>
                <a:pPr algn="ctr"/>
                <a:r>
                  <a:rPr lang="en-US" altLang="zh-CN" sz="1485" dirty="0"/>
                  <a:t>2016</a:t>
                </a:r>
                <a:endParaRPr lang="zh-CN" altLang="en-US" sz="1485" dirty="0"/>
              </a:p>
            </p:txBody>
          </p:sp>
          <p:cxnSp>
            <p:nvCxnSpPr>
              <p:cNvPr id="21" name="直接连接符 20"/>
              <p:cNvCxnSpPr>
                <a:stCxn id="59" idx="4"/>
                <a:endCxn id="20" idx="0"/>
              </p:cNvCxnSpPr>
              <p:nvPr/>
            </p:nvCxnSpPr>
            <p:spPr>
              <a:xfrm flipH="1">
                <a:off x="6251464" y="5376482"/>
                <a:ext cx="1270" cy="6229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9" name="椭圆 58"/>
            <p:cNvSpPr/>
            <p:nvPr/>
          </p:nvSpPr>
          <p:spPr>
            <a:xfrm>
              <a:off x="6149288" y="4509206"/>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sp>
          <p:nvSpPr>
            <p:cNvPr id="60" name="文本框 59"/>
            <p:cNvSpPr txBox="1"/>
            <p:nvPr/>
          </p:nvSpPr>
          <p:spPr>
            <a:xfrm>
              <a:off x="7016846" y="4724471"/>
              <a:ext cx="1396037" cy="881360"/>
            </a:xfrm>
            <a:prstGeom prst="rect">
              <a:avLst/>
            </a:prstGeom>
            <a:noFill/>
          </p:spPr>
          <p:txBody>
            <a:bodyPr wrap="square" rtlCol="0">
              <a:spAutoFit/>
            </a:bodyPr>
            <a:lstStyle/>
            <a:p>
              <a:r>
                <a:rPr lang="en-US" altLang="zh-CN" sz="1485" dirty="0"/>
                <a:t>C</a:t>
              </a:r>
              <a:r>
                <a:rPr lang="zh-CN" altLang="en-US" sz="1485" dirty="0"/>
                <a:t>rossover </a:t>
              </a:r>
              <a:r>
                <a:rPr lang="en-US" altLang="zh-CN" sz="1485" dirty="0"/>
                <a:t>-</a:t>
              </a:r>
              <a:r>
                <a:rPr lang="zh-CN" altLang="en-US" sz="1485" dirty="0"/>
                <a:t>cooperation</a:t>
              </a:r>
            </a:p>
            <a:p>
              <a:r>
                <a:rPr lang="en-US" altLang="zh-CN" sz="1155" dirty="0"/>
                <a:t>cloud to cloud </a:t>
              </a: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931" y="4625325"/>
              <a:ext cx="642875" cy="642875"/>
            </a:xfrm>
            <a:prstGeom prst="rect">
              <a:avLst/>
            </a:prstGeom>
          </p:spPr>
        </p:pic>
      </p:grpSp>
      <p:grpSp>
        <p:nvGrpSpPr>
          <p:cNvPr id="23" name="组合 22"/>
          <p:cNvGrpSpPr/>
          <p:nvPr/>
        </p:nvGrpSpPr>
        <p:grpSpPr>
          <a:xfrm>
            <a:off x="4103898" y="3230215"/>
            <a:ext cx="2558457" cy="1545460"/>
            <a:chOff x="3528762" y="4521144"/>
            <a:chExt cx="3101160" cy="1873286"/>
          </a:xfrm>
        </p:grpSpPr>
        <p:grpSp>
          <p:nvGrpSpPr>
            <p:cNvPr id="30" name="组合 29"/>
            <p:cNvGrpSpPr/>
            <p:nvPr/>
          </p:nvGrpSpPr>
          <p:grpSpPr>
            <a:xfrm>
              <a:off x="3528762" y="5388420"/>
              <a:ext cx="1028700" cy="1006010"/>
              <a:chOff x="3503216" y="5388420"/>
              <a:chExt cx="1028700" cy="1006010"/>
            </a:xfrm>
          </p:grpSpPr>
          <p:sp>
            <p:nvSpPr>
              <p:cNvPr id="28" name="文本框 27"/>
              <p:cNvSpPr txBox="1"/>
              <p:nvPr/>
            </p:nvSpPr>
            <p:spPr>
              <a:xfrm>
                <a:off x="3503216" y="6005513"/>
                <a:ext cx="1028700" cy="388917"/>
              </a:xfrm>
              <a:prstGeom prst="rect">
                <a:avLst/>
              </a:prstGeom>
              <a:noFill/>
            </p:spPr>
            <p:txBody>
              <a:bodyPr wrap="square" rtlCol="0">
                <a:spAutoFit/>
              </a:bodyPr>
              <a:lstStyle/>
              <a:p>
                <a:pPr algn="ctr"/>
                <a:r>
                  <a:rPr lang="en-US" altLang="zh-CN" sz="1485" dirty="0"/>
                  <a:t>2017</a:t>
                </a:r>
                <a:endParaRPr lang="zh-CN" altLang="en-US" sz="1485" dirty="0"/>
              </a:p>
            </p:txBody>
          </p:sp>
          <p:cxnSp>
            <p:nvCxnSpPr>
              <p:cNvPr id="37" name="直接连接符 36"/>
              <p:cNvCxnSpPr>
                <a:stCxn id="40" idx="4"/>
                <a:endCxn id="28" idx="0"/>
              </p:cNvCxnSpPr>
              <p:nvPr/>
            </p:nvCxnSpPr>
            <p:spPr>
              <a:xfrm>
                <a:off x="4014396" y="5388420"/>
                <a:ext cx="3175" cy="6172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8599" y="4786313"/>
              <a:ext cx="606898" cy="416959"/>
            </a:xfrm>
            <a:prstGeom prst="rect">
              <a:avLst/>
            </a:prstGeom>
          </p:spPr>
        </p:pic>
        <p:sp>
          <p:nvSpPr>
            <p:cNvPr id="40" name="椭圆 39"/>
            <p:cNvSpPr/>
            <p:nvPr/>
          </p:nvSpPr>
          <p:spPr>
            <a:xfrm>
              <a:off x="3606304" y="4521144"/>
              <a:ext cx="867276" cy="86727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5"/>
            </a:p>
          </p:txBody>
        </p:sp>
        <p:sp>
          <p:nvSpPr>
            <p:cNvPr id="45" name="文本框 44"/>
            <p:cNvSpPr txBox="1"/>
            <p:nvPr/>
          </p:nvSpPr>
          <p:spPr>
            <a:xfrm>
              <a:off x="4461081" y="4733514"/>
              <a:ext cx="2168841" cy="1096804"/>
            </a:xfrm>
            <a:prstGeom prst="rect">
              <a:avLst/>
            </a:prstGeom>
            <a:noFill/>
          </p:spPr>
          <p:txBody>
            <a:bodyPr wrap="square" rtlCol="0">
              <a:spAutoFit/>
            </a:bodyPr>
            <a:lstStyle/>
            <a:p>
              <a:r>
                <a:rPr lang="zh-CN" altLang="en-US" sz="1485" dirty="0"/>
                <a:t>DP1, a 2017 CES Innovation Awards</a:t>
              </a:r>
              <a:r>
                <a:rPr lang="zh-CN" altLang="en-US" sz="1155" dirty="0"/>
                <a:t> Honoree, launched</a:t>
              </a:r>
              <a:endParaRPr lang="zh-CN" altLang="en-US" sz="1485" dirty="0"/>
            </a:p>
            <a:p>
              <a:endParaRPr lang="zh-CN" altLang="en-US" sz="1155" dirty="0"/>
            </a:p>
          </p:txBody>
        </p:sp>
      </p:grpSp>
      <p:sp>
        <p:nvSpPr>
          <p:cNvPr id="52" name="椭圆 51"/>
          <p:cNvSpPr/>
          <p:nvPr/>
        </p:nvSpPr>
        <p:spPr>
          <a:xfrm>
            <a:off x="444961" y="470821"/>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pic>
        <p:nvPicPr>
          <p:cNvPr id="55" name="图片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979437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2"/>
          <p:cNvSpPr>
            <a:spLocks/>
          </p:cNvSpPr>
          <p:nvPr/>
        </p:nvSpPr>
        <p:spPr bwMode="auto">
          <a:xfrm>
            <a:off x="5117757" y="4337523"/>
            <a:ext cx="491572" cy="491574"/>
          </a:xfrm>
          <a:prstGeom prst="ellipse">
            <a:avLst/>
          </a:prstGeom>
          <a:solidFill>
            <a:schemeClr val="bg2">
              <a:lumMod val="90000"/>
            </a:schemeClr>
          </a:solidFill>
          <a:ln>
            <a:noFill/>
          </a:ln>
          <a:extLst/>
        </p:spPr>
        <p:txBody>
          <a:bodyPr lIns="45719" tIns="45719" rIns="45719" bIns="45719" anchor="ctr"/>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algn="ctr" eaLnBrk="1"/>
            <a:endParaRPr lang="zh-CN" altLang="zh-CN">
              <a:solidFill>
                <a:srgbClr val="FFFFFF"/>
              </a:solidFill>
              <a:latin typeface="Lato Light" charset="0"/>
              <a:ea typeface="宋体" panose="02010600030101010101" pitchFamily="2" charset="-122"/>
              <a:sym typeface="Lato Light" charset="0"/>
            </a:endParaRPr>
          </a:p>
        </p:txBody>
      </p:sp>
      <p:sp>
        <p:nvSpPr>
          <p:cNvPr id="3" name="Rectangle 478"/>
          <p:cNvSpPr>
            <a:spLocks/>
          </p:cNvSpPr>
          <p:nvPr/>
        </p:nvSpPr>
        <p:spPr bwMode="auto">
          <a:xfrm>
            <a:off x="2658438" y="4132922"/>
            <a:ext cx="1062633" cy="828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defTabSz="914400" eaLnBrk="1"/>
            <a:r>
              <a:rPr lang="en-US" altLang="zh-CN" sz="2000" b="1" dirty="0" smtClean="0">
                <a:solidFill>
                  <a:srgbClr val="404040"/>
                </a:solidFill>
                <a:latin typeface="Roboto Black" panose="02000000000000000000" pitchFamily="2" charset="0"/>
                <a:ea typeface="微软雅黑" panose="020B0503020204020204" pitchFamily="34" charset="-122"/>
                <a:sym typeface="微软雅黑" panose="020B0503020204020204" pitchFamily="34" charset="-122"/>
              </a:rPr>
              <a:t>30M</a:t>
            </a:r>
            <a:endParaRPr lang="zh-CN" altLang="zh-CN" sz="2000" b="1" dirty="0">
              <a:solidFill>
                <a:srgbClr val="404040"/>
              </a:solidFill>
              <a:latin typeface="Roboto Black" panose="02000000000000000000" pitchFamily="2" charset="0"/>
              <a:ea typeface="微软雅黑" panose="020B0503020204020204" pitchFamily="34" charset="-122"/>
              <a:sym typeface="微软雅黑" panose="020B0503020204020204" pitchFamily="34" charset="-122"/>
            </a:endParaRPr>
          </a:p>
        </p:txBody>
      </p:sp>
      <p:sp>
        <p:nvSpPr>
          <p:cNvPr id="4" name="Rectangle 479"/>
          <p:cNvSpPr>
            <a:spLocks/>
          </p:cNvSpPr>
          <p:nvPr/>
        </p:nvSpPr>
        <p:spPr bwMode="auto">
          <a:xfrm>
            <a:off x="2657726" y="4551102"/>
            <a:ext cx="1171643" cy="537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User</a:t>
            </a:r>
          </a:p>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accounts</a:t>
            </a:r>
            <a:endParaRPr lang="zh-CN" altLang="zh-CN" sz="1200" dirty="0">
              <a:solidFill>
                <a:schemeClr val="bg1">
                  <a:lumMod val="50000"/>
                </a:schemeClr>
              </a:solidFill>
              <a:latin typeface="Roboto" panose="02000000000000000000" pitchFamily="2" charset="0"/>
              <a:ea typeface="宋体" panose="02010600030101010101" pitchFamily="2" charset="-122"/>
              <a:sym typeface="Source Sans Pro" charset="0"/>
            </a:endParaRPr>
          </a:p>
        </p:txBody>
      </p:sp>
      <p:sp>
        <p:nvSpPr>
          <p:cNvPr id="5" name="Rectangle 481"/>
          <p:cNvSpPr>
            <a:spLocks/>
          </p:cNvSpPr>
          <p:nvPr/>
        </p:nvSpPr>
        <p:spPr bwMode="auto">
          <a:xfrm>
            <a:off x="1304596" y="4133059"/>
            <a:ext cx="1369587" cy="829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defTabSz="914400" eaLnBrk="1"/>
            <a:r>
              <a:rPr lang="en-US" altLang="zh-CN" sz="2000" b="1" dirty="0" smtClean="0">
                <a:solidFill>
                  <a:srgbClr val="404040"/>
                </a:solidFill>
                <a:latin typeface="Roboto Black" panose="02000000000000000000" pitchFamily="2" charset="0"/>
                <a:ea typeface="微软雅黑" panose="020B0503020204020204" pitchFamily="34" charset="-122"/>
                <a:sym typeface="微软雅黑" panose="020B0503020204020204" pitchFamily="34" charset="-122"/>
              </a:rPr>
              <a:t>50M</a:t>
            </a:r>
            <a:endParaRPr lang="zh-CN" altLang="zh-CN" sz="2000" b="1" dirty="0">
              <a:solidFill>
                <a:srgbClr val="404040"/>
              </a:solidFill>
              <a:latin typeface="Roboto Black" panose="02000000000000000000" pitchFamily="2" charset="0"/>
              <a:ea typeface="微软雅黑" panose="020B0503020204020204" pitchFamily="34" charset="-122"/>
              <a:sym typeface="微软雅黑" panose="020B0503020204020204" pitchFamily="34" charset="-122"/>
            </a:endParaRPr>
          </a:p>
        </p:txBody>
      </p:sp>
      <p:sp>
        <p:nvSpPr>
          <p:cNvPr id="6" name="Rectangle 482"/>
          <p:cNvSpPr>
            <a:spLocks/>
          </p:cNvSpPr>
          <p:nvPr/>
        </p:nvSpPr>
        <p:spPr bwMode="auto">
          <a:xfrm>
            <a:off x="1324976" y="4559571"/>
            <a:ext cx="1930453" cy="488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Devices on</a:t>
            </a:r>
          </a:p>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EZVIZ Cloud</a:t>
            </a:r>
            <a:endParaRPr lang="zh-CN"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endParaRPr>
          </a:p>
        </p:txBody>
      </p:sp>
      <p:sp>
        <p:nvSpPr>
          <p:cNvPr id="7" name="Rectangle 473"/>
          <p:cNvSpPr>
            <a:spLocks/>
          </p:cNvSpPr>
          <p:nvPr/>
        </p:nvSpPr>
        <p:spPr bwMode="auto">
          <a:xfrm>
            <a:off x="3802398" y="4132922"/>
            <a:ext cx="632599" cy="828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defTabSz="914400" eaLnBrk="1"/>
            <a:r>
              <a:rPr lang="en-US" altLang="zh-CN" sz="2000" b="1" dirty="0" smtClean="0">
                <a:solidFill>
                  <a:srgbClr val="404040"/>
                </a:solidFill>
                <a:latin typeface="Roboto Black" panose="02000000000000000000" pitchFamily="2" charset="0"/>
                <a:ea typeface="微软雅黑" panose="020B0503020204020204" pitchFamily="34" charset="-122"/>
                <a:sym typeface="微软雅黑" panose="020B0503020204020204" pitchFamily="34" charset="-122"/>
              </a:rPr>
              <a:t>10M</a:t>
            </a:r>
            <a:endParaRPr lang="zh-CN" altLang="zh-CN" sz="2000" b="1" dirty="0">
              <a:solidFill>
                <a:srgbClr val="404040"/>
              </a:solidFill>
              <a:latin typeface="Roboto Black" panose="02000000000000000000" pitchFamily="2" charset="0"/>
              <a:ea typeface="微软雅黑" panose="020B0503020204020204" pitchFamily="34" charset="-122"/>
              <a:sym typeface="微软雅黑" panose="020B0503020204020204" pitchFamily="34" charset="-122"/>
            </a:endParaRPr>
          </a:p>
        </p:txBody>
      </p:sp>
      <p:sp>
        <p:nvSpPr>
          <p:cNvPr id="8" name="Rectangle 474"/>
          <p:cNvSpPr>
            <a:spLocks/>
          </p:cNvSpPr>
          <p:nvPr/>
        </p:nvSpPr>
        <p:spPr bwMode="auto">
          <a:xfrm>
            <a:off x="3802398" y="4573221"/>
            <a:ext cx="1602624" cy="829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Monthly</a:t>
            </a:r>
          </a:p>
          <a:p>
            <a:pPr defTabSz="914400" eaLnBrk="1">
              <a:defRPr/>
            </a:pPr>
            <a:r>
              <a:rPr lang="en-US" altLang="zh-CN" sz="1200" dirty="0" smtClean="0">
                <a:solidFill>
                  <a:schemeClr val="bg1">
                    <a:lumMod val="50000"/>
                  </a:schemeClr>
                </a:solidFill>
                <a:latin typeface="Roboto" panose="02000000000000000000" pitchFamily="2" charset="0"/>
                <a:ea typeface="宋体" panose="02010600030101010101" pitchFamily="2" charset="-122"/>
                <a:sym typeface="Source Sans Pro" charset="0"/>
              </a:rPr>
              <a:t>Active users</a:t>
            </a:r>
            <a:endParaRPr lang="zh-CN" altLang="zh-CN" sz="1200" dirty="0">
              <a:solidFill>
                <a:schemeClr val="bg1">
                  <a:lumMod val="50000"/>
                </a:schemeClr>
              </a:solidFill>
              <a:latin typeface="Roboto" panose="02000000000000000000" pitchFamily="2" charset="0"/>
              <a:ea typeface="宋体" panose="02010600030101010101" pitchFamily="2" charset="-122"/>
              <a:sym typeface="Source Sans Pro" charset="0"/>
            </a:endParaRPr>
          </a:p>
        </p:txBody>
      </p:sp>
      <p:pic>
        <p:nvPicPr>
          <p:cNvPr id="9" name="图片 8"/>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15915" y="1361559"/>
            <a:ext cx="4300973" cy="2088779"/>
          </a:xfrm>
          <a:prstGeom prst="rect">
            <a:avLst/>
          </a:prstGeom>
        </p:spPr>
      </p:pic>
      <p:sp>
        <p:nvSpPr>
          <p:cNvPr id="10" name="Rectangle 400"/>
          <p:cNvSpPr>
            <a:spLocks/>
          </p:cNvSpPr>
          <p:nvPr/>
        </p:nvSpPr>
        <p:spPr bwMode="auto">
          <a:xfrm>
            <a:off x="7356874" y="4260844"/>
            <a:ext cx="4204990" cy="200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a:lnSpc>
                <a:spcPts val="1300"/>
              </a:lnSpc>
              <a:defRPr/>
            </a:pPr>
            <a:r>
              <a:rPr lang="en-US" altLang="zh-CN" sz="1000" dirty="0" smtClean="0">
                <a:solidFill>
                  <a:schemeClr val="bg1">
                    <a:lumMod val="50000"/>
                  </a:schemeClr>
                </a:solidFill>
                <a:latin typeface="Roboto" panose="02000000000000000000" pitchFamily="2" charset="0"/>
                <a:ea typeface="宋体" panose="02010600030101010101" pitchFamily="2" charset="-122"/>
                <a:sym typeface="Helvetica Neue" charset="0"/>
              </a:rPr>
              <a:t>ISO </a:t>
            </a:r>
            <a:r>
              <a:rPr lang="en-US" altLang="zh-CN" sz="1000" dirty="0">
                <a:solidFill>
                  <a:schemeClr val="bg1">
                    <a:lumMod val="50000"/>
                  </a:schemeClr>
                </a:solidFill>
                <a:latin typeface="Roboto" panose="02000000000000000000" pitchFamily="2" charset="0"/>
                <a:ea typeface="宋体" panose="02010600030101010101" pitchFamily="2" charset="-122"/>
                <a:sym typeface="Helvetica Neue" charset="0"/>
              </a:rPr>
              <a:t>27001 </a:t>
            </a:r>
            <a:r>
              <a:rPr lang="en-US" altLang="zh-CN" sz="1000" dirty="0" smtClean="0">
                <a:solidFill>
                  <a:schemeClr val="bg1">
                    <a:lumMod val="50000"/>
                  </a:schemeClr>
                </a:solidFill>
                <a:latin typeface="Roboto" panose="02000000000000000000" pitchFamily="2" charset="0"/>
                <a:ea typeface="宋体" panose="02010600030101010101" pitchFamily="2" charset="-122"/>
                <a:sym typeface="Helvetica Neue" charset="0"/>
              </a:rPr>
              <a:t>Certified</a:t>
            </a:r>
          </a:p>
          <a:p>
            <a:pPr defTabSz="914400">
              <a:lnSpc>
                <a:spcPts val="1300"/>
              </a:lnSpc>
              <a:defRPr/>
            </a:pPr>
            <a:r>
              <a:rPr lang="en-US" altLang="zh-CN" sz="1000" dirty="0" smtClean="0">
                <a:solidFill>
                  <a:schemeClr val="bg1">
                    <a:lumMod val="50000"/>
                  </a:schemeClr>
                </a:solidFill>
                <a:latin typeface="Roboto" panose="02000000000000000000" pitchFamily="2" charset="0"/>
                <a:ea typeface="宋体" panose="02010600030101010101" pitchFamily="2" charset="-122"/>
                <a:sym typeface="Helvetica Neue" charset="0"/>
              </a:rPr>
              <a:t>CSA-STAR </a:t>
            </a:r>
            <a:r>
              <a:rPr lang="en-US" altLang="zh-CN" sz="1000" dirty="0">
                <a:solidFill>
                  <a:schemeClr val="bg1">
                    <a:lumMod val="50000"/>
                  </a:schemeClr>
                </a:solidFill>
                <a:latin typeface="Roboto" panose="02000000000000000000" pitchFamily="2" charset="0"/>
                <a:ea typeface="宋体" panose="02010600030101010101" pitchFamily="2" charset="-122"/>
                <a:sym typeface="Helvetica Neue" charset="0"/>
              </a:rPr>
              <a:t>Certified</a:t>
            </a:r>
          </a:p>
          <a:p>
            <a:pPr defTabSz="914400">
              <a:lnSpc>
                <a:spcPts val="1300"/>
              </a:lnSpc>
              <a:defRPr/>
            </a:pPr>
            <a:r>
              <a:rPr lang="en-US" altLang="zh-CN" sz="1000" dirty="0" smtClean="0">
                <a:solidFill>
                  <a:schemeClr val="bg1">
                    <a:lumMod val="50000"/>
                  </a:schemeClr>
                </a:solidFill>
                <a:latin typeface="Roboto" panose="02000000000000000000" pitchFamily="2" charset="0"/>
                <a:ea typeface="宋体" panose="02010600030101010101" pitchFamily="2" charset="-122"/>
                <a:sym typeface="Helvetica Neue" charset="0"/>
              </a:rPr>
              <a:t>SOC </a:t>
            </a:r>
            <a:r>
              <a:rPr lang="en-US" altLang="zh-CN" sz="1000" dirty="0">
                <a:solidFill>
                  <a:schemeClr val="bg1">
                    <a:lumMod val="50000"/>
                  </a:schemeClr>
                </a:solidFill>
                <a:latin typeface="Roboto" panose="02000000000000000000" pitchFamily="2" charset="0"/>
                <a:ea typeface="宋体" panose="02010600030101010101" pitchFamily="2" charset="-122"/>
                <a:sym typeface="Helvetica Neue" charset="0"/>
              </a:rPr>
              <a:t>2 Type 1 Report completed </a:t>
            </a:r>
          </a:p>
          <a:p>
            <a:pPr defTabSz="914400">
              <a:lnSpc>
                <a:spcPts val="1300"/>
              </a:lnSpc>
              <a:defRPr/>
            </a:pPr>
            <a:r>
              <a:rPr lang="en-US" altLang="zh-CN" sz="1000" dirty="0" smtClean="0">
                <a:solidFill>
                  <a:schemeClr val="bg1">
                    <a:lumMod val="50000"/>
                  </a:schemeClr>
                </a:solidFill>
                <a:latin typeface="Roboto" panose="02000000000000000000" pitchFamily="2" charset="0"/>
                <a:ea typeface="宋体" panose="02010600030101010101" pitchFamily="2" charset="-122"/>
                <a:sym typeface="Helvetica Neue" charset="0"/>
              </a:rPr>
              <a:t>ISO 29151 Certified</a:t>
            </a:r>
          </a:p>
        </p:txBody>
      </p:sp>
      <p:sp>
        <p:nvSpPr>
          <p:cNvPr id="11" name="Rectangle 401"/>
          <p:cNvSpPr>
            <a:spLocks/>
          </p:cNvSpPr>
          <p:nvPr/>
        </p:nvSpPr>
        <p:spPr bwMode="auto">
          <a:xfrm>
            <a:off x="7356874" y="3180179"/>
            <a:ext cx="3439209" cy="1316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lvl="0">
              <a:lnSpc>
                <a:spcPts val="1300"/>
              </a:lnSpc>
              <a:tabLst>
                <a:tab pos="457200" algn="l"/>
              </a:tabLst>
              <a:defRPr/>
            </a:pPr>
            <a:r>
              <a:rPr lang="en-US" altLang="zh-CN" sz="1000" dirty="0">
                <a:latin typeface="Roboto" panose="02000000000000000000" pitchFamily="2" charset="0"/>
                <a:ea typeface="Roboto" panose="02000000000000000000" pitchFamily="2" charset="0"/>
                <a:cs typeface="+mn-cs"/>
              </a:rPr>
              <a:t>AES 128-Bit Encryption</a:t>
            </a:r>
          </a:p>
          <a:p>
            <a:pPr>
              <a:lnSpc>
                <a:spcPts val="1300"/>
              </a:lnSpc>
              <a:tabLst>
                <a:tab pos="457200" algn="l"/>
              </a:tabLst>
              <a:defRPr/>
            </a:pPr>
            <a:r>
              <a:rPr lang="en-US" altLang="zh-CN" sz="1000" dirty="0">
                <a:latin typeface="Roboto" panose="02000000000000000000" pitchFamily="2" charset="0"/>
                <a:ea typeface="Roboto" panose="02000000000000000000" pitchFamily="2" charset="0"/>
                <a:cs typeface="+mn-cs"/>
              </a:rPr>
              <a:t>TLS Encryption Protocol</a:t>
            </a:r>
          </a:p>
          <a:p>
            <a:pPr>
              <a:lnSpc>
                <a:spcPts val="1300"/>
              </a:lnSpc>
              <a:tabLst>
                <a:tab pos="457200" algn="l"/>
              </a:tabLst>
              <a:defRPr/>
            </a:pPr>
            <a:r>
              <a:rPr lang="en-US" altLang="zh-CN" sz="1000" dirty="0">
                <a:latin typeface="Roboto" panose="02000000000000000000" pitchFamily="2" charset="0"/>
                <a:ea typeface="Roboto" panose="02000000000000000000" pitchFamily="2" charset="0"/>
                <a:cs typeface="+mn-cs"/>
              </a:rPr>
              <a:t>Multiple Authentication Steps</a:t>
            </a:r>
          </a:p>
          <a:p>
            <a:pPr>
              <a:lnSpc>
                <a:spcPts val="1300"/>
              </a:lnSpc>
              <a:tabLst>
                <a:tab pos="457200" algn="l"/>
              </a:tabLst>
              <a:defRPr/>
            </a:pPr>
            <a:r>
              <a:rPr lang="en-US" altLang="zh-CN" sz="1000" dirty="0">
                <a:latin typeface="Roboto" panose="02000000000000000000" pitchFamily="2" charset="0"/>
                <a:ea typeface="Roboto" panose="02000000000000000000" pitchFamily="2" charset="0"/>
                <a:cs typeface="+mn-cs"/>
              </a:rPr>
              <a:t>HTTPS+SSL</a:t>
            </a:r>
            <a:r>
              <a:rPr lang="zh-CN" altLang="en-US" sz="1000" dirty="0">
                <a:latin typeface="Roboto" panose="02000000000000000000" pitchFamily="2" charset="0"/>
                <a:ea typeface="Roboto" panose="02000000000000000000" pitchFamily="2" charset="0"/>
                <a:cs typeface="+mn-cs"/>
              </a:rPr>
              <a:t> </a:t>
            </a:r>
            <a:r>
              <a:rPr lang="en-US" altLang="zh-CN" sz="1000" dirty="0">
                <a:latin typeface="Roboto" panose="02000000000000000000" pitchFamily="2" charset="0"/>
                <a:ea typeface="Roboto" panose="02000000000000000000" pitchFamily="2" charset="0"/>
                <a:cs typeface="+mn-cs"/>
              </a:rPr>
              <a:t>Bank-Level Encryption</a:t>
            </a:r>
          </a:p>
          <a:p>
            <a:pPr>
              <a:lnSpc>
                <a:spcPts val="1300"/>
              </a:lnSpc>
              <a:tabLst>
                <a:tab pos="457200" algn="l"/>
              </a:tabLst>
              <a:defRPr/>
            </a:pPr>
            <a:r>
              <a:rPr lang="en-US" altLang="zh-CN" sz="1000" dirty="0">
                <a:latin typeface="Roboto" panose="02000000000000000000" pitchFamily="2" charset="0"/>
                <a:ea typeface="Roboto" panose="02000000000000000000" pitchFamily="2" charset="0"/>
              </a:rPr>
              <a:t>One device connects to one account only</a:t>
            </a:r>
          </a:p>
        </p:txBody>
      </p:sp>
      <p:sp>
        <p:nvSpPr>
          <p:cNvPr id="12" name="Rectangle 402"/>
          <p:cNvSpPr>
            <a:spLocks/>
          </p:cNvSpPr>
          <p:nvPr/>
        </p:nvSpPr>
        <p:spPr bwMode="auto">
          <a:xfrm>
            <a:off x="5808772" y="4325454"/>
            <a:ext cx="1536403" cy="685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a:defRPr/>
            </a:pPr>
            <a:r>
              <a:rPr lang="en-US" altLang="zh-CN" sz="1400" b="1" dirty="0" smtClean="0">
                <a:latin typeface="Roboto" panose="02000000000000000000" pitchFamily="2" charset="0"/>
                <a:ea typeface="宋体" panose="02010600030101010101" pitchFamily="2" charset="-122"/>
                <a:sym typeface="Century Gothic" panose="020B0502020202020204" pitchFamily="34" charset="0"/>
              </a:rPr>
              <a:t>Security</a:t>
            </a:r>
          </a:p>
          <a:p>
            <a:pPr defTabSz="914400">
              <a:defRPr/>
            </a:pPr>
            <a:r>
              <a:rPr lang="en-US" altLang="zh-CN" sz="1400" b="1" dirty="0" smtClean="0">
                <a:latin typeface="Roboto" panose="02000000000000000000" pitchFamily="2" charset="0"/>
                <a:ea typeface="宋体" panose="02010600030101010101" pitchFamily="2" charset="-122"/>
                <a:sym typeface="Century Gothic" panose="020B0502020202020204" pitchFamily="34" charset="0"/>
              </a:rPr>
              <a:t>Compliance</a:t>
            </a:r>
            <a:endParaRPr lang="zh-CN" altLang="zh-CN" sz="1400" b="1" dirty="0">
              <a:latin typeface="Roboto" panose="02000000000000000000" pitchFamily="2" charset="0"/>
              <a:ea typeface="宋体" panose="02010600030101010101" pitchFamily="2" charset="-122"/>
              <a:sym typeface="Century Gothic" panose="020B0502020202020204" pitchFamily="34" charset="0"/>
            </a:endParaRPr>
          </a:p>
        </p:txBody>
      </p:sp>
      <p:sp>
        <p:nvSpPr>
          <p:cNvPr id="13" name="Rectangle 403"/>
          <p:cNvSpPr>
            <a:spLocks/>
          </p:cNvSpPr>
          <p:nvPr/>
        </p:nvSpPr>
        <p:spPr bwMode="auto">
          <a:xfrm>
            <a:off x="5798030" y="921242"/>
            <a:ext cx="1636658" cy="950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rPr>
              <a:t>Instant Alerts</a:t>
            </a:r>
            <a:endParaRPr lang="zh-CN"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endParaRPr>
          </a:p>
        </p:txBody>
      </p:sp>
      <p:sp>
        <p:nvSpPr>
          <p:cNvPr id="14" name="Rectangle 404"/>
          <p:cNvSpPr>
            <a:spLocks/>
          </p:cNvSpPr>
          <p:nvPr/>
        </p:nvSpPr>
        <p:spPr bwMode="auto">
          <a:xfrm>
            <a:off x="5802245" y="1666913"/>
            <a:ext cx="1571845" cy="1023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zh-CN"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rPr>
              <a:t>Real</a:t>
            </a:r>
            <a:r>
              <a:rPr lang="en-US" altLang="zh-CN" sz="1400" b="1" dirty="0" smtClean="0">
                <a:solidFill>
                  <a:schemeClr val="bg1">
                    <a:lumMod val="50000"/>
                  </a:schemeClr>
                </a:solidFill>
                <a:latin typeface="Roboto" panose="02000000000000000000" pitchFamily="2" charset="0"/>
                <a:ea typeface="Roboto" panose="02000000000000000000" pitchFamily="2" charset="0"/>
                <a:sym typeface="Century Gothic" panose="020B0502020202020204" pitchFamily="34" charset="0"/>
              </a:rPr>
              <a:t>-T</a:t>
            </a:r>
            <a:r>
              <a:rPr lang="zh-CN"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rPr>
              <a:t>ime </a:t>
            </a:r>
            <a:r>
              <a:rPr lang="en-US" altLang="zh-CN" sz="1400" b="1" dirty="0" smtClean="0">
                <a:solidFill>
                  <a:schemeClr val="bg1">
                    <a:lumMod val="50000"/>
                  </a:schemeClr>
                </a:solidFill>
                <a:latin typeface="Roboto" panose="02000000000000000000" pitchFamily="2" charset="0"/>
                <a:ea typeface="Roboto" panose="02000000000000000000" pitchFamily="2" charset="0"/>
                <a:sym typeface="Century Gothic" panose="020B0502020202020204" pitchFamily="34" charset="0"/>
              </a:rPr>
              <a:t>Views</a:t>
            </a:r>
          </a:p>
        </p:txBody>
      </p:sp>
      <p:sp>
        <p:nvSpPr>
          <p:cNvPr id="15" name="Rectangle 405"/>
          <p:cNvSpPr>
            <a:spLocks/>
          </p:cNvSpPr>
          <p:nvPr/>
        </p:nvSpPr>
        <p:spPr bwMode="auto">
          <a:xfrm>
            <a:off x="5798029" y="2394089"/>
            <a:ext cx="1611563" cy="68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400" b="1" dirty="0" err="1"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rPr>
              <a:t>CloudPlay</a:t>
            </a:r>
            <a:endParaRPr lang="en-US"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endParaRPr>
          </a:p>
          <a:p>
            <a:pPr defTabSz="914400" eaLnBrk="1">
              <a:defRPr/>
            </a:pPr>
            <a:r>
              <a:rPr lang="en-US" altLang="zh-CN" sz="1400" b="1" dirty="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rPr>
              <a:t>Subscription</a:t>
            </a:r>
            <a:endParaRPr lang="zh-CN" altLang="zh-CN" sz="1400" b="1" dirty="0" smtClean="0">
              <a:solidFill>
                <a:schemeClr val="bg1">
                  <a:lumMod val="50000"/>
                </a:schemeClr>
              </a:solidFill>
              <a:latin typeface="Roboto" panose="02000000000000000000" pitchFamily="2" charset="0"/>
              <a:ea typeface="宋体" panose="02010600030101010101" pitchFamily="2" charset="-122"/>
              <a:sym typeface="Century Gothic" panose="020B0502020202020204" pitchFamily="34" charset="0"/>
            </a:endParaRPr>
          </a:p>
        </p:txBody>
      </p:sp>
      <p:sp>
        <p:nvSpPr>
          <p:cNvPr id="16" name="Rectangle 406"/>
          <p:cNvSpPr>
            <a:spLocks/>
          </p:cNvSpPr>
          <p:nvPr/>
        </p:nvSpPr>
        <p:spPr bwMode="auto">
          <a:xfrm>
            <a:off x="5798029" y="3323556"/>
            <a:ext cx="1825264" cy="65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eaLnBrk="1">
              <a:defRPr/>
            </a:pPr>
            <a:r>
              <a:rPr lang="en-US" altLang="zh-CN" sz="1400" b="1" dirty="0" smtClean="0">
                <a:latin typeface="Roboto" panose="02000000000000000000" pitchFamily="2" charset="0"/>
                <a:ea typeface="宋体" panose="02010600030101010101" pitchFamily="2" charset="-122"/>
                <a:sym typeface="Century Gothic" panose="020B0502020202020204" pitchFamily="34" charset="0"/>
              </a:rPr>
              <a:t>Protection of </a:t>
            </a:r>
          </a:p>
          <a:p>
            <a:pPr defTabSz="914400" eaLnBrk="1">
              <a:defRPr/>
            </a:pPr>
            <a:r>
              <a:rPr lang="en-US" altLang="zh-CN" sz="1400" b="1" dirty="0" smtClean="0">
                <a:latin typeface="Roboto" panose="02000000000000000000" pitchFamily="2" charset="0"/>
                <a:ea typeface="宋体" panose="02010600030101010101" pitchFamily="2" charset="-122"/>
                <a:sym typeface="Century Gothic" panose="020B0502020202020204" pitchFamily="34" charset="0"/>
              </a:rPr>
              <a:t>Data and Privacy</a:t>
            </a:r>
            <a:endParaRPr lang="zh-CN" altLang="zh-CN" sz="1400" b="1" dirty="0" smtClean="0">
              <a:latin typeface="Roboto" panose="02000000000000000000" pitchFamily="2" charset="0"/>
              <a:ea typeface="宋体" panose="02010600030101010101" pitchFamily="2" charset="-122"/>
              <a:sym typeface="Century Gothic" panose="020B0502020202020204" pitchFamily="34" charset="0"/>
            </a:endParaRPr>
          </a:p>
        </p:txBody>
      </p:sp>
      <p:sp>
        <p:nvSpPr>
          <p:cNvPr id="17" name="Oval 430"/>
          <p:cNvSpPr>
            <a:spLocks/>
          </p:cNvSpPr>
          <p:nvPr/>
        </p:nvSpPr>
        <p:spPr bwMode="auto">
          <a:xfrm>
            <a:off x="5121979" y="3350359"/>
            <a:ext cx="483129" cy="483129"/>
          </a:xfrm>
          <a:prstGeom prst="ellipse">
            <a:avLst/>
          </a:prstGeom>
          <a:solidFill>
            <a:srgbClr val="9F9EA2"/>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algn="ctr" eaLnBrk="1"/>
            <a:endParaRPr lang="zh-CN" altLang="zh-CN">
              <a:solidFill>
                <a:srgbClr val="FFFFFF"/>
              </a:solidFill>
              <a:latin typeface="Lato Light" charset="0"/>
              <a:ea typeface="宋体" panose="02010600030101010101" pitchFamily="2" charset="-122"/>
              <a:sym typeface="Lato Light" charset="0"/>
            </a:endParaRPr>
          </a:p>
        </p:txBody>
      </p:sp>
      <p:sp>
        <p:nvSpPr>
          <p:cNvPr id="18" name="Oval 437"/>
          <p:cNvSpPr>
            <a:spLocks/>
          </p:cNvSpPr>
          <p:nvPr/>
        </p:nvSpPr>
        <p:spPr bwMode="auto">
          <a:xfrm>
            <a:off x="5121973" y="817840"/>
            <a:ext cx="483141" cy="483141"/>
          </a:xfrm>
          <a:prstGeom prst="ellipse">
            <a:avLst/>
          </a:prstGeom>
          <a:solidFill>
            <a:srgbClr val="9F9EA2"/>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algn="ctr" eaLnBrk="1"/>
            <a:endParaRPr lang="zh-CN" altLang="zh-CN">
              <a:solidFill>
                <a:srgbClr val="FFFFFF"/>
              </a:solidFill>
              <a:latin typeface="Lato Light" charset="0"/>
              <a:ea typeface="宋体" panose="02010600030101010101" pitchFamily="2" charset="-122"/>
              <a:sym typeface="Lato Light" charset="0"/>
            </a:endParaRPr>
          </a:p>
        </p:txBody>
      </p:sp>
      <p:sp>
        <p:nvSpPr>
          <p:cNvPr id="19" name="Oval 432"/>
          <p:cNvSpPr>
            <a:spLocks/>
          </p:cNvSpPr>
          <p:nvPr/>
        </p:nvSpPr>
        <p:spPr bwMode="auto">
          <a:xfrm>
            <a:off x="5117757" y="2408015"/>
            <a:ext cx="491572" cy="491574"/>
          </a:xfrm>
          <a:prstGeom prst="ellipse">
            <a:avLst/>
          </a:prstGeom>
          <a:solidFill>
            <a:schemeClr val="bg2">
              <a:lumMod val="90000"/>
            </a:schemeClr>
          </a:solidFill>
          <a:ln>
            <a:noFill/>
          </a:ln>
          <a:extLst/>
        </p:spPr>
        <p:txBody>
          <a:bodyPr lIns="45719" tIns="45719" rIns="45719" bIns="45719" anchor="ctr"/>
          <a:lstStyle>
            <a:lvl1pPr>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1pPr>
            <a:lvl2pPr marL="742950" indent="-28575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2pPr>
            <a:lvl3pPr marL="11430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3pPr>
            <a:lvl4pPr marL="16002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4pPr>
            <a:lvl5pPr marL="2057400" indent="-228600">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5pPr>
            <a:lvl6pPr marL="25146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6pPr>
            <a:lvl7pPr marL="29718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7pPr>
            <a:lvl8pPr marL="34290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8pPr>
            <a:lvl9pPr marL="3886200" indent="-228600" defTabSz="1827213" eaLnBrk="0" fontAlgn="base" hangingPunct="0">
              <a:spcBef>
                <a:spcPct val="0"/>
              </a:spcBef>
              <a:spcAft>
                <a:spcPct val="0"/>
              </a:spcAft>
              <a:defRPr sz="3600">
                <a:solidFill>
                  <a:srgbClr val="7F7F7F"/>
                </a:solidFill>
                <a:latin typeface="Helvetica" panose="020B0604020202020204" pitchFamily="2" charset="0"/>
                <a:ea typeface="Montserrat Hairline" charset="0"/>
                <a:cs typeface="Montserrat Hairline" charset="0"/>
                <a:sym typeface="Helvetica" panose="020B0604020202020204" pitchFamily="2" charset="0"/>
              </a:defRPr>
            </a:lvl9pPr>
          </a:lstStyle>
          <a:p>
            <a:pPr algn="ctr" eaLnBrk="1"/>
            <a:endParaRPr lang="zh-CN" altLang="zh-CN">
              <a:solidFill>
                <a:srgbClr val="FFFFFF"/>
              </a:solidFill>
              <a:latin typeface="Lato Light" charset="0"/>
              <a:ea typeface="宋体" panose="02010600030101010101" pitchFamily="2" charset="-122"/>
              <a:sym typeface="Lato Light" charset="0"/>
            </a:endParaRPr>
          </a:p>
        </p:txBody>
      </p:sp>
      <p:sp>
        <p:nvSpPr>
          <p:cNvPr id="20" name="Oval 431"/>
          <p:cNvSpPr>
            <a:spLocks/>
          </p:cNvSpPr>
          <p:nvPr/>
        </p:nvSpPr>
        <p:spPr bwMode="auto">
          <a:xfrm>
            <a:off x="5121978" y="1555575"/>
            <a:ext cx="483130" cy="483128"/>
          </a:xfrm>
          <a:prstGeom prst="ellipse">
            <a:avLst/>
          </a:prstGeom>
          <a:solidFill>
            <a:schemeClr val="tx2">
              <a:lumMod val="75000"/>
            </a:schemeClr>
          </a:solidFill>
          <a:ln>
            <a:noFill/>
          </a:ln>
        </p:spPr>
        <p:txBody>
          <a:bodyPr lIns="45719" tIns="45719" rIns="45719" bIns="45719" anchor="ctr"/>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defTabSz="1827213"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defTabSz="1827213"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defTabSz="1827213"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defTabSz="1827213"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lgn="ctr" eaLnBrk="1">
              <a:defRPr/>
            </a:pPr>
            <a:endParaRPr lang="zh-CN" altLang="zh-CN" smtClean="0">
              <a:solidFill>
                <a:srgbClr val="FFFFFF"/>
              </a:solidFill>
              <a:latin typeface="Lato Light" charset="0"/>
              <a:ea typeface="宋体" panose="02010600030101010101" pitchFamily="2" charset="-122"/>
              <a:sym typeface="Lato Light" charset="0"/>
            </a:endParaRPr>
          </a:p>
        </p:txBody>
      </p:sp>
      <p:sp>
        <p:nvSpPr>
          <p:cNvPr id="21" name="矩形 20"/>
          <p:cNvSpPr/>
          <p:nvPr/>
        </p:nvSpPr>
        <p:spPr>
          <a:xfrm>
            <a:off x="1294584" y="3400519"/>
            <a:ext cx="4416463" cy="523220"/>
          </a:xfrm>
          <a:prstGeom prst="rect">
            <a:avLst/>
          </a:prstGeom>
        </p:spPr>
        <p:txBody>
          <a:bodyPr wrap="square">
            <a:spAutoFit/>
          </a:bodyPr>
          <a:lstStyle/>
          <a:p>
            <a:pPr defTabSz="914400"/>
            <a:r>
              <a:rPr lang="en-US" altLang="zh-CN" sz="1400" dirty="0" smtClean="0">
                <a:solidFill>
                  <a:schemeClr val="bg2">
                    <a:lumMod val="50000"/>
                  </a:schemeClr>
                </a:solidFill>
                <a:latin typeface="Roboto" panose="02000000000000000000" pitchFamily="2" charset="0"/>
                <a:ea typeface="宋体" panose="02010600030101010101" pitchFamily="2" charset="-122"/>
                <a:sym typeface="Source Sans Pro" charset="0"/>
              </a:rPr>
              <a:t>6</a:t>
            </a:r>
            <a:r>
              <a:rPr lang="zh-CN" altLang="zh-CN" sz="1400" dirty="0" smtClean="0">
                <a:solidFill>
                  <a:schemeClr val="bg2">
                    <a:lumMod val="50000"/>
                  </a:schemeClr>
                </a:solidFill>
                <a:latin typeface="Roboto" panose="02000000000000000000" pitchFamily="2" charset="0"/>
                <a:ea typeface="宋体" panose="02010600030101010101" pitchFamily="2" charset="-122"/>
                <a:sym typeface="Source Sans Pro" charset="0"/>
              </a:rPr>
              <a:t> </a:t>
            </a:r>
            <a:r>
              <a:rPr lang="zh-CN"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EZVIZ </a:t>
            </a:r>
            <a:r>
              <a:rPr lang="en-US"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C</a:t>
            </a:r>
            <a:r>
              <a:rPr lang="zh-CN"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loud </a:t>
            </a:r>
            <a:r>
              <a:rPr lang="en-US"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regional </a:t>
            </a:r>
            <a:r>
              <a:rPr lang="zh-CN"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servers, </a:t>
            </a:r>
            <a:endParaRPr lang="en-US" altLang="zh-CN" sz="1400" dirty="0">
              <a:solidFill>
                <a:schemeClr val="bg2">
                  <a:lumMod val="50000"/>
                </a:schemeClr>
              </a:solidFill>
              <a:latin typeface="Roboto" panose="02000000000000000000" pitchFamily="2" charset="0"/>
              <a:ea typeface="宋体" panose="02010600030101010101" pitchFamily="2" charset="-122"/>
              <a:sym typeface="Source Sans Pro" charset="0"/>
            </a:endParaRPr>
          </a:p>
          <a:p>
            <a:pPr defTabSz="914400"/>
            <a:r>
              <a:rPr lang="zh-CN" altLang="zh-CN" sz="1400" dirty="0">
                <a:solidFill>
                  <a:schemeClr val="bg2">
                    <a:lumMod val="50000"/>
                  </a:schemeClr>
                </a:solidFill>
                <a:latin typeface="Roboto" panose="02000000000000000000" pitchFamily="2" charset="0"/>
                <a:ea typeface="宋体" panose="02010600030101010101" pitchFamily="2" charset="-122"/>
                <a:sym typeface="Source Sans Pro" charset="0"/>
              </a:rPr>
              <a:t>covering the whole world</a:t>
            </a:r>
          </a:p>
        </p:txBody>
      </p:sp>
      <p:sp>
        <p:nvSpPr>
          <p:cNvPr id="22" name="文本框 21"/>
          <p:cNvSpPr txBox="1"/>
          <p:nvPr/>
        </p:nvSpPr>
        <p:spPr>
          <a:xfrm>
            <a:off x="7301750" y="840985"/>
            <a:ext cx="827471" cy="584775"/>
          </a:xfrm>
          <a:prstGeom prst="rect">
            <a:avLst/>
          </a:prstGeom>
          <a:noFill/>
        </p:spPr>
        <p:txBody>
          <a:bodyPr wrap="none" rtlCol="0">
            <a:spAutoFit/>
          </a:bodyPr>
          <a:lstStyle/>
          <a:p>
            <a:r>
              <a:rPr lang="zh-CN" altLang="zh-CN" sz="1600" b="1" dirty="0">
                <a:solidFill>
                  <a:schemeClr val="bg1">
                    <a:lumMod val="50000"/>
                  </a:schemeClr>
                </a:solidFill>
                <a:latin typeface="Roboto" panose="02000000000000000000" pitchFamily="2" charset="0"/>
                <a:ea typeface="微软雅黑" panose="020B0503020204020204" pitchFamily="34" charset="-122"/>
                <a:sym typeface="微软雅黑" panose="020B0503020204020204" pitchFamily="34" charset="-122"/>
              </a:rPr>
              <a:t>100M+</a:t>
            </a:r>
          </a:p>
          <a:p>
            <a:endParaRPr lang="zh-CN" altLang="en-US" sz="1600" dirty="0"/>
          </a:p>
        </p:txBody>
      </p:sp>
      <p:sp>
        <p:nvSpPr>
          <p:cNvPr id="23" name="文本框 22"/>
          <p:cNvSpPr txBox="1"/>
          <p:nvPr/>
        </p:nvSpPr>
        <p:spPr>
          <a:xfrm>
            <a:off x="7309078" y="1073380"/>
            <a:ext cx="739305" cy="246221"/>
          </a:xfrm>
          <a:prstGeom prst="rect">
            <a:avLst/>
          </a:prstGeom>
          <a:noFill/>
        </p:spPr>
        <p:txBody>
          <a:bodyPr wrap="none" rtlCol="0">
            <a:spAutoFit/>
          </a:bodyPr>
          <a:lstStyle/>
          <a:p>
            <a:r>
              <a:rPr lang="en-US" altLang="zh-CN" sz="1000" dirty="0" smtClean="0">
                <a:solidFill>
                  <a:srgbClr val="7F7F7F"/>
                </a:solidFill>
                <a:latin typeface="Roboto" panose="02000000000000000000" pitchFamily="2" charset="0"/>
                <a:ea typeface="Roboto" panose="02000000000000000000" pitchFamily="2" charset="0"/>
              </a:rPr>
              <a:t>sent daily</a:t>
            </a:r>
            <a:endParaRPr lang="zh-CN" altLang="en-US" sz="1000" dirty="0">
              <a:solidFill>
                <a:srgbClr val="7F7F7F"/>
              </a:solidFill>
              <a:latin typeface="Roboto" panose="02000000000000000000" pitchFamily="2" charset="0"/>
            </a:endParaRPr>
          </a:p>
        </p:txBody>
      </p:sp>
      <p:sp>
        <p:nvSpPr>
          <p:cNvPr id="24" name="文本框 23"/>
          <p:cNvSpPr txBox="1"/>
          <p:nvPr/>
        </p:nvSpPr>
        <p:spPr>
          <a:xfrm>
            <a:off x="7301750" y="1576687"/>
            <a:ext cx="710451" cy="584775"/>
          </a:xfrm>
          <a:prstGeom prst="rect">
            <a:avLst/>
          </a:prstGeom>
          <a:noFill/>
        </p:spPr>
        <p:txBody>
          <a:bodyPr wrap="none" rtlCol="0">
            <a:spAutoFit/>
          </a:bodyPr>
          <a:lstStyle/>
          <a:p>
            <a:r>
              <a:rPr lang="zh-CN" altLang="zh-CN" sz="1600" b="1" dirty="0" smtClean="0">
                <a:solidFill>
                  <a:schemeClr val="bg1">
                    <a:lumMod val="50000"/>
                  </a:schemeClr>
                </a:solidFill>
                <a:latin typeface="Roboto" panose="02000000000000000000" pitchFamily="2" charset="0"/>
                <a:ea typeface="微软雅黑" panose="020B0503020204020204" pitchFamily="34" charset="-122"/>
                <a:sym typeface="微软雅黑" panose="020B0503020204020204" pitchFamily="34" charset="-122"/>
              </a:rPr>
              <a:t>10M</a:t>
            </a:r>
            <a:r>
              <a:rPr lang="zh-CN" altLang="zh-CN" sz="1600" b="1" dirty="0">
                <a:solidFill>
                  <a:schemeClr val="bg1">
                    <a:lumMod val="50000"/>
                  </a:schemeClr>
                </a:solidFill>
                <a:latin typeface="Roboto" panose="02000000000000000000" pitchFamily="2" charset="0"/>
                <a:ea typeface="微软雅黑" panose="020B0503020204020204" pitchFamily="34" charset="-122"/>
                <a:sym typeface="微软雅黑" panose="020B0503020204020204" pitchFamily="34" charset="-122"/>
              </a:rPr>
              <a:t>+</a:t>
            </a:r>
          </a:p>
          <a:p>
            <a:endParaRPr lang="zh-CN" altLang="en-US" sz="1600" dirty="0"/>
          </a:p>
        </p:txBody>
      </p:sp>
      <p:sp>
        <p:nvSpPr>
          <p:cNvPr id="25" name="文本框 24"/>
          <p:cNvSpPr txBox="1"/>
          <p:nvPr/>
        </p:nvSpPr>
        <p:spPr>
          <a:xfrm>
            <a:off x="7318271" y="1829846"/>
            <a:ext cx="455574" cy="246221"/>
          </a:xfrm>
          <a:prstGeom prst="rect">
            <a:avLst/>
          </a:prstGeom>
          <a:noFill/>
        </p:spPr>
        <p:txBody>
          <a:bodyPr wrap="none" rtlCol="0">
            <a:spAutoFit/>
          </a:bodyPr>
          <a:lstStyle/>
          <a:p>
            <a:r>
              <a:rPr lang="en-US" altLang="zh-CN" sz="1000" dirty="0" smtClean="0">
                <a:solidFill>
                  <a:srgbClr val="7F7F7F"/>
                </a:solidFill>
                <a:latin typeface="Roboto" panose="02000000000000000000" pitchFamily="2" charset="0"/>
                <a:ea typeface="Roboto" panose="02000000000000000000" pitchFamily="2" charset="0"/>
              </a:rPr>
              <a:t>daily</a:t>
            </a:r>
            <a:endParaRPr lang="zh-CN" altLang="en-US" sz="1000" dirty="0">
              <a:solidFill>
                <a:srgbClr val="7F7F7F"/>
              </a:solidFill>
              <a:latin typeface="Roboto" panose="02000000000000000000" pitchFamily="2" charset="0"/>
            </a:endParaRPr>
          </a:p>
        </p:txBody>
      </p:sp>
      <p:sp>
        <p:nvSpPr>
          <p:cNvPr id="26" name="文本框 25"/>
          <p:cNvSpPr txBox="1"/>
          <p:nvPr/>
        </p:nvSpPr>
        <p:spPr>
          <a:xfrm>
            <a:off x="7301750" y="2331056"/>
            <a:ext cx="827471" cy="584775"/>
          </a:xfrm>
          <a:prstGeom prst="rect">
            <a:avLst/>
          </a:prstGeom>
          <a:noFill/>
        </p:spPr>
        <p:txBody>
          <a:bodyPr wrap="none" rtlCol="0">
            <a:spAutoFit/>
          </a:bodyPr>
          <a:lstStyle/>
          <a:p>
            <a:r>
              <a:rPr lang="zh-CN" altLang="zh-CN" sz="1600" b="1" dirty="0">
                <a:solidFill>
                  <a:schemeClr val="bg1">
                    <a:lumMod val="50000"/>
                  </a:schemeClr>
                </a:solidFill>
                <a:latin typeface="Roboto" panose="02000000000000000000" pitchFamily="2" charset="0"/>
                <a:ea typeface="微软雅黑" panose="020B0503020204020204" pitchFamily="34" charset="-122"/>
                <a:sym typeface="微软雅黑" panose="020B0503020204020204" pitchFamily="34" charset="-122"/>
              </a:rPr>
              <a:t>100M+</a:t>
            </a:r>
          </a:p>
          <a:p>
            <a:endParaRPr lang="zh-CN" altLang="en-US" sz="1600" dirty="0"/>
          </a:p>
        </p:txBody>
      </p:sp>
      <p:sp>
        <p:nvSpPr>
          <p:cNvPr id="27" name="文本框 26"/>
          <p:cNvSpPr txBox="1"/>
          <p:nvPr/>
        </p:nvSpPr>
        <p:spPr>
          <a:xfrm>
            <a:off x="7301750" y="2630820"/>
            <a:ext cx="1851789" cy="348813"/>
          </a:xfrm>
          <a:prstGeom prst="rect">
            <a:avLst/>
          </a:prstGeom>
          <a:noFill/>
        </p:spPr>
        <p:txBody>
          <a:bodyPr wrap="none" rtlCol="0">
            <a:spAutoFit/>
          </a:bodyPr>
          <a:lstStyle/>
          <a:p>
            <a:pPr>
              <a:lnSpc>
                <a:spcPts val="1000"/>
              </a:lnSpc>
            </a:pPr>
            <a:r>
              <a:rPr lang="en-US" altLang="zh-CN" sz="1000" dirty="0" smtClean="0">
                <a:solidFill>
                  <a:srgbClr val="7F7F7F"/>
                </a:solidFill>
                <a:latin typeface="Roboto" panose="02000000000000000000" pitchFamily="2" charset="0"/>
                <a:ea typeface="Roboto" panose="02000000000000000000" pitchFamily="2" charset="0"/>
              </a:rPr>
              <a:t>Number of Video clips stored</a:t>
            </a:r>
          </a:p>
          <a:p>
            <a:pPr>
              <a:lnSpc>
                <a:spcPts val="1000"/>
              </a:lnSpc>
            </a:pPr>
            <a:r>
              <a:rPr lang="en-US" altLang="zh-CN" sz="1000" dirty="0">
                <a:solidFill>
                  <a:srgbClr val="7F7F7F"/>
                </a:solidFill>
                <a:latin typeface="Roboto" panose="02000000000000000000" pitchFamily="2" charset="0"/>
                <a:ea typeface="Roboto" panose="02000000000000000000" pitchFamily="2" charset="0"/>
              </a:rPr>
              <a:t>o</a:t>
            </a:r>
            <a:r>
              <a:rPr lang="en-US" altLang="zh-CN" sz="1000" dirty="0" smtClean="0">
                <a:solidFill>
                  <a:srgbClr val="7F7F7F"/>
                </a:solidFill>
                <a:latin typeface="Roboto" panose="02000000000000000000" pitchFamily="2" charset="0"/>
                <a:ea typeface="Roboto" panose="02000000000000000000" pitchFamily="2" charset="0"/>
              </a:rPr>
              <a:t>n the cloud daily</a:t>
            </a:r>
            <a:endParaRPr lang="zh-CN" altLang="en-US" sz="1000" dirty="0">
              <a:solidFill>
                <a:srgbClr val="7F7F7F"/>
              </a:solidFill>
              <a:latin typeface="Roboto" panose="02000000000000000000" pitchFamily="2" charset="0"/>
            </a:endParaRPr>
          </a:p>
        </p:txBody>
      </p:sp>
      <p:pic>
        <p:nvPicPr>
          <p:cNvPr id="29" name="图片 28"/>
          <p:cNvPicPr>
            <a:picLocks noChangeAspect="1"/>
          </p:cNvPicPr>
          <p:nvPr/>
        </p:nvPicPr>
        <p:blipFill>
          <a:blip r:embed="rId4"/>
          <a:stretch>
            <a:fillRect/>
          </a:stretch>
        </p:blipFill>
        <p:spPr>
          <a:xfrm>
            <a:off x="5196013" y="1680263"/>
            <a:ext cx="306482" cy="216021"/>
          </a:xfrm>
          <a:prstGeom prst="rect">
            <a:avLst/>
          </a:prstGeom>
        </p:spPr>
      </p:pic>
      <p:pic>
        <p:nvPicPr>
          <p:cNvPr id="30" name="图片 29"/>
          <p:cNvPicPr>
            <a:picLocks noChangeAspect="1"/>
          </p:cNvPicPr>
          <p:nvPr/>
        </p:nvPicPr>
        <p:blipFill>
          <a:blip r:embed="rId5"/>
          <a:stretch>
            <a:fillRect/>
          </a:stretch>
        </p:blipFill>
        <p:spPr>
          <a:xfrm>
            <a:off x="5213631" y="2507592"/>
            <a:ext cx="299825" cy="254702"/>
          </a:xfrm>
          <a:prstGeom prst="rect">
            <a:avLst/>
          </a:prstGeom>
        </p:spPr>
      </p:pic>
      <p:cxnSp>
        <p:nvCxnSpPr>
          <p:cNvPr id="31" name="直接连接符 30"/>
          <p:cNvCxnSpPr/>
          <p:nvPr/>
        </p:nvCxnSpPr>
        <p:spPr>
          <a:xfrm>
            <a:off x="5836685" y="4185760"/>
            <a:ext cx="3919103"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825775" y="3087639"/>
            <a:ext cx="3919103"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836685" y="1424670"/>
            <a:ext cx="3919103"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36685" y="2196050"/>
            <a:ext cx="3919103"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6"/>
          <a:stretch>
            <a:fillRect/>
          </a:stretch>
        </p:blipFill>
        <p:spPr>
          <a:xfrm>
            <a:off x="5230218" y="4458413"/>
            <a:ext cx="266651" cy="272914"/>
          </a:xfrm>
          <a:prstGeom prst="rect">
            <a:avLst/>
          </a:prstGeom>
        </p:spPr>
      </p:pic>
      <p:pic>
        <p:nvPicPr>
          <p:cNvPr id="36" name="图片 35"/>
          <p:cNvPicPr>
            <a:picLocks noChangeAspect="1"/>
          </p:cNvPicPr>
          <p:nvPr/>
        </p:nvPicPr>
        <p:blipFill>
          <a:blip r:embed="rId7"/>
          <a:stretch>
            <a:fillRect/>
          </a:stretch>
        </p:blipFill>
        <p:spPr>
          <a:xfrm>
            <a:off x="5239566" y="3429947"/>
            <a:ext cx="247954" cy="303495"/>
          </a:xfrm>
          <a:prstGeom prst="rect">
            <a:avLst/>
          </a:prstGeom>
        </p:spPr>
      </p:pic>
      <p:grpSp>
        <p:nvGrpSpPr>
          <p:cNvPr id="37" name="组合 36"/>
          <p:cNvGrpSpPr/>
          <p:nvPr/>
        </p:nvGrpSpPr>
        <p:grpSpPr>
          <a:xfrm>
            <a:off x="499936" y="753972"/>
            <a:ext cx="3002879" cy="885035"/>
            <a:chOff x="4285197" y="831223"/>
            <a:chExt cx="3002879" cy="885035"/>
          </a:xfrm>
        </p:grpSpPr>
        <p:sp>
          <p:nvSpPr>
            <p:cNvPr id="38" name="文本占位符 11"/>
            <p:cNvSpPr txBox="1">
              <a:spLocks/>
            </p:cNvSpPr>
            <p:nvPr/>
          </p:nvSpPr>
          <p:spPr>
            <a:xfrm>
              <a:off x="4384584" y="900390"/>
              <a:ext cx="2903492" cy="815868"/>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panose="02000000000000000000" pitchFamily="2" charset="0"/>
                  <a:ea typeface="Roboto" panose="02000000000000000000" pitchFamily="2" charset="0"/>
                </a:rPr>
                <a:t>EZVIZ Cloud</a:t>
              </a:r>
            </a:p>
          </p:txBody>
        </p:sp>
        <p:sp>
          <p:nvSpPr>
            <p:cNvPr id="39" name="椭圆 38"/>
            <p:cNvSpPr/>
            <p:nvPr/>
          </p:nvSpPr>
          <p:spPr>
            <a:xfrm>
              <a:off x="4285197" y="831223"/>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43" name="图片 42"/>
          <p:cNvPicPr>
            <a:picLocks noChangeAspect="1"/>
          </p:cNvPicPr>
          <p:nvPr/>
        </p:nvPicPr>
        <p:blipFill>
          <a:blip r:embed="rId8"/>
          <a:stretch>
            <a:fillRect/>
          </a:stretch>
        </p:blipFill>
        <p:spPr>
          <a:xfrm>
            <a:off x="5274975" y="904980"/>
            <a:ext cx="177135" cy="294789"/>
          </a:xfrm>
          <a:prstGeom prst="rect">
            <a:avLst/>
          </a:prstGeom>
        </p:spPr>
      </p:pic>
      <p:sp>
        <p:nvSpPr>
          <p:cNvPr id="45" name="Rectangle 471"/>
          <p:cNvSpPr>
            <a:spLocks/>
          </p:cNvSpPr>
          <p:nvPr/>
        </p:nvSpPr>
        <p:spPr bwMode="auto">
          <a:xfrm>
            <a:off x="8427917" y="5217674"/>
            <a:ext cx="3260966" cy="611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3600">
                <a:solidFill>
                  <a:srgbClr val="7F7F7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defTabSz="914400">
              <a:defRPr/>
            </a:pPr>
            <a:r>
              <a:rPr lang="en-US" altLang="zh-CN" sz="1000" dirty="0">
                <a:solidFill>
                  <a:srgbClr val="D8D8D8"/>
                </a:solidFill>
                <a:latin typeface="Roboto" panose="02000000000000000000" pitchFamily="2" charset="0"/>
                <a:ea typeface="Roboto" panose="02000000000000000000" pitchFamily="2" charset="0"/>
                <a:sym typeface="Source Sans Pro" charset="0"/>
              </a:rPr>
              <a:t>Last updated in </a:t>
            </a:r>
            <a:r>
              <a:rPr lang="en-US" altLang="zh-CN" sz="1000" dirty="0" smtClean="0">
                <a:solidFill>
                  <a:srgbClr val="D8D8D8"/>
                </a:solidFill>
                <a:latin typeface="Roboto" panose="02000000000000000000" pitchFamily="2" charset="0"/>
                <a:ea typeface="Roboto" panose="02000000000000000000" pitchFamily="2" charset="0"/>
                <a:sym typeface="Source Sans Pro" charset="0"/>
              </a:rPr>
              <a:t>2019</a:t>
            </a:r>
            <a:endParaRPr lang="en-US" altLang="zh-CN" sz="1000" dirty="0">
              <a:solidFill>
                <a:srgbClr val="D8D8D8"/>
              </a:solidFill>
              <a:latin typeface="Roboto" panose="02000000000000000000" pitchFamily="2" charset="0"/>
              <a:ea typeface="Roboto" panose="02000000000000000000" pitchFamily="2" charset="0"/>
              <a:sym typeface="Source Sans Pro" charset="0"/>
            </a:endParaRPr>
          </a:p>
        </p:txBody>
      </p:sp>
      <p:sp>
        <p:nvSpPr>
          <p:cNvPr id="41" name="文本框 40"/>
          <p:cNvSpPr txBox="1"/>
          <p:nvPr/>
        </p:nvSpPr>
        <p:spPr>
          <a:xfrm>
            <a:off x="1803545" y="4040760"/>
            <a:ext cx="308098" cy="369332"/>
          </a:xfrm>
          <a:prstGeom prst="rect">
            <a:avLst/>
          </a:prstGeom>
          <a:noFill/>
        </p:spPr>
        <p:txBody>
          <a:bodyPr wrap="none" rtlCol="0">
            <a:spAutoFit/>
          </a:bodyPr>
          <a:lstStyle/>
          <a:p>
            <a:r>
              <a:rPr lang="en-US" altLang="zh-CN" dirty="0">
                <a:solidFill>
                  <a:srgbClr val="404040"/>
                </a:solidFill>
                <a:latin typeface="Roboto Black" panose="02000000000000000000" pitchFamily="2" charset="0"/>
                <a:ea typeface="Roboto Black" panose="02000000000000000000" pitchFamily="2" charset="0"/>
              </a:rPr>
              <a:t>+</a:t>
            </a:r>
            <a:endParaRPr lang="zh-CN" altLang="en-US" dirty="0">
              <a:solidFill>
                <a:srgbClr val="404040"/>
              </a:solidFill>
              <a:latin typeface="Roboto Black" panose="02000000000000000000" pitchFamily="2" charset="0"/>
              <a:ea typeface="Roboto Black" panose="02000000000000000000" pitchFamily="2" charset="0"/>
            </a:endParaRPr>
          </a:p>
        </p:txBody>
      </p:sp>
      <p:sp>
        <p:nvSpPr>
          <p:cNvPr id="42" name="文本框 41"/>
          <p:cNvSpPr txBox="1"/>
          <p:nvPr/>
        </p:nvSpPr>
        <p:spPr>
          <a:xfrm>
            <a:off x="3156095" y="4037585"/>
            <a:ext cx="308098" cy="369332"/>
          </a:xfrm>
          <a:prstGeom prst="rect">
            <a:avLst/>
          </a:prstGeom>
          <a:noFill/>
        </p:spPr>
        <p:txBody>
          <a:bodyPr wrap="none" rtlCol="0">
            <a:spAutoFit/>
          </a:bodyPr>
          <a:lstStyle/>
          <a:p>
            <a:r>
              <a:rPr lang="en-US" altLang="zh-CN" dirty="0">
                <a:solidFill>
                  <a:srgbClr val="404040"/>
                </a:solidFill>
                <a:latin typeface="Roboto Black" panose="02000000000000000000" pitchFamily="2" charset="0"/>
                <a:ea typeface="Roboto Black" panose="02000000000000000000" pitchFamily="2" charset="0"/>
              </a:rPr>
              <a:t>+</a:t>
            </a:r>
            <a:endParaRPr lang="zh-CN" altLang="en-US" dirty="0">
              <a:solidFill>
                <a:srgbClr val="404040"/>
              </a:solidFill>
              <a:latin typeface="Roboto Black" panose="02000000000000000000" pitchFamily="2" charset="0"/>
              <a:ea typeface="Roboto Black" panose="02000000000000000000" pitchFamily="2" charset="0"/>
            </a:endParaRPr>
          </a:p>
        </p:txBody>
      </p:sp>
      <p:sp>
        <p:nvSpPr>
          <p:cNvPr id="44" name="文本框 43"/>
          <p:cNvSpPr txBox="1"/>
          <p:nvPr/>
        </p:nvSpPr>
        <p:spPr>
          <a:xfrm>
            <a:off x="4295612" y="4037585"/>
            <a:ext cx="308098" cy="369332"/>
          </a:xfrm>
          <a:prstGeom prst="rect">
            <a:avLst/>
          </a:prstGeom>
          <a:noFill/>
        </p:spPr>
        <p:txBody>
          <a:bodyPr wrap="none" rtlCol="0">
            <a:spAutoFit/>
          </a:bodyPr>
          <a:lstStyle/>
          <a:p>
            <a:r>
              <a:rPr lang="en-US" altLang="zh-CN" dirty="0">
                <a:solidFill>
                  <a:srgbClr val="404040"/>
                </a:solidFill>
                <a:latin typeface="Roboto Black" panose="02000000000000000000" pitchFamily="2" charset="0"/>
                <a:ea typeface="Roboto Black" panose="02000000000000000000" pitchFamily="2" charset="0"/>
              </a:rPr>
              <a:t>+</a:t>
            </a:r>
            <a:endParaRPr lang="zh-CN" altLang="en-US" dirty="0">
              <a:solidFill>
                <a:srgbClr val="404040"/>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428768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96570" y="1132869"/>
            <a:ext cx="9309402" cy="4062231"/>
          </a:xfrm>
          <a:prstGeom prst="rect">
            <a:avLst/>
          </a:prstGeom>
        </p:spPr>
      </p:pic>
      <p:grpSp>
        <p:nvGrpSpPr>
          <p:cNvPr id="48" name="组合 47"/>
          <p:cNvGrpSpPr/>
          <p:nvPr/>
        </p:nvGrpSpPr>
        <p:grpSpPr>
          <a:xfrm>
            <a:off x="400655" y="338326"/>
            <a:ext cx="5100146" cy="1646086"/>
            <a:chOff x="814093" y="1324540"/>
            <a:chExt cx="3677805" cy="1646086"/>
          </a:xfrm>
        </p:grpSpPr>
        <p:sp>
          <p:nvSpPr>
            <p:cNvPr id="52" name="文本占位符 11"/>
            <p:cNvSpPr txBox="1">
              <a:spLocks/>
            </p:cNvSpPr>
            <p:nvPr/>
          </p:nvSpPr>
          <p:spPr>
            <a:xfrm>
              <a:off x="883259" y="1324540"/>
              <a:ext cx="3608639" cy="1646086"/>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ct val="100000"/>
                </a:lnSpc>
              </a:pPr>
              <a:r>
                <a:rPr lang="en-US" altLang="zh-CN" sz="3200" dirty="0" smtClean="0">
                  <a:latin typeface="Roboto" panose="02000000000000000000" pitchFamily="2" charset="0"/>
                  <a:ea typeface="Roboto" panose="02000000000000000000" pitchFamily="2" charset="0"/>
                </a:rPr>
                <a:t>Cloud architecture</a:t>
              </a:r>
              <a:endParaRPr lang="zh-CN" altLang="en-US" sz="3200" dirty="0">
                <a:latin typeface="Roboto" panose="02000000000000000000" pitchFamily="2" charset="0"/>
              </a:endParaRPr>
            </a:p>
          </p:txBody>
        </p:sp>
        <p:sp>
          <p:nvSpPr>
            <p:cNvPr id="57" name="椭圆 56"/>
            <p:cNvSpPr/>
            <p:nvPr/>
          </p:nvSpPr>
          <p:spPr>
            <a:xfrm>
              <a:off x="814093" y="1324540"/>
              <a:ext cx="69167" cy="84811"/>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3179522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718224" y="4689584"/>
            <a:ext cx="1026617" cy="433730"/>
          </a:xfrm>
          <a:prstGeom prst="flowChartAlternateProcess">
            <a:avLst/>
          </a:prstGeom>
          <a:noFill/>
          <a:ln>
            <a:solidFill>
              <a:srgbClr val="0086A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smtClean="0">
                <a:solidFill>
                  <a:srgbClr val="003C48"/>
                </a:solidFill>
              </a:rPr>
              <a:t>IP Camera</a:t>
            </a:r>
            <a:endParaRPr lang="en-US" altLang="zh-CN" sz="1320" spc="99" dirty="0">
              <a:solidFill>
                <a:srgbClr val="003C48"/>
              </a:solidFill>
            </a:endParaRPr>
          </a:p>
        </p:txBody>
      </p:sp>
      <p:sp>
        <p:nvSpPr>
          <p:cNvPr id="15" name="对角圆角矩形 14"/>
          <p:cNvSpPr/>
          <p:nvPr/>
        </p:nvSpPr>
        <p:spPr>
          <a:xfrm>
            <a:off x="453707" y="4547224"/>
            <a:ext cx="9010650" cy="763326"/>
          </a:xfrm>
          <a:prstGeom prst="round2DiagRect">
            <a:avLst>
              <a:gd name="adj1" fmla="val 18441"/>
              <a:gd name="adj2" fmla="val 0"/>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310" dirty="0">
                <a:solidFill>
                  <a:schemeClr val="bg1">
                    <a:lumMod val="65000"/>
                  </a:schemeClr>
                </a:solidFill>
              </a:rPr>
              <a:t>Device</a:t>
            </a:r>
          </a:p>
        </p:txBody>
      </p:sp>
      <p:sp>
        <p:nvSpPr>
          <p:cNvPr id="18" name="流程图: 可选过程 17"/>
          <p:cNvSpPr/>
          <p:nvPr/>
        </p:nvSpPr>
        <p:spPr>
          <a:xfrm>
            <a:off x="2887820" y="4689584"/>
            <a:ext cx="1020269" cy="433730"/>
          </a:xfrm>
          <a:prstGeom prst="flowChartAlternateProcess">
            <a:avLst/>
          </a:prstGeom>
          <a:noFill/>
          <a:ln>
            <a:solidFill>
              <a:srgbClr val="0086A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rgbClr val="003C48"/>
                </a:solidFill>
              </a:rPr>
              <a:t>Sensor</a:t>
            </a:r>
          </a:p>
        </p:txBody>
      </p:sp>
      <p:sp>
        <p:nvSpPr>
          <p:cNvPr id="19" name="流程图: 可选过程 18"/>
          <p:cNvSpPr/>
          <p:nvPr/>
        </p:nvSpPr>
        <p:spPr>
          <a:xfrm>
            <a:off x="5289467" y="4689584"/>
            <a:ext cx="947345" cy="433730"/>
          </a:xfrm>
          <a:prstGeom prst="flowChartAlternateProcess">
            <a:avLst/>
          </a:prstGeom>
          <a:noFill/>
          <a:ln>
            <a:solidFill>
              <a:srgbClr val="0086A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rgbClr val="003C48"/>
                </a:solidFill>
              </a:rPr>
              <a:t>Doorbell</a:t>
            </a:r>
          </a:p>
        </p:txBody>
      </p:sp>
      <p:sp>
        <p:nvSpPr>
          <p:cNvPr id="21" name="流程图: 可选过程 20"/>
          <p:cNvSpPr/>
          <p:nvPr/>
        </p:nvSpPr>
        <p:spPr>
          <a:xfrm>
            <a:off x="4059420" y="4689584"/>
            <a:ext cx="1098134" cy="433730"/>
          </a:xfrm>
          <a:prstGeom prst="flowChartAlternateProcess">
            <a:avLst/>
          </a:prstGeom>
          <a:noFill/>
          <a:ln>
            <a:solidFill>
              <a:srgbClr val="0086A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a:solidFill>
                  <a:srgbClr val="003C48"/>
                </a:solidFill>
              </a:rPr>
              <a:t>Peephole</a:t>
            </a:r>
            <a:endParaRPr lang="zh-CN" altLang="en-US" sz="1320" spc="99" dirty="0">
              <a:solidFill>
                <a:srgbClr val="003C48"/>
              </a:solidFill>
            </a:endParaRPr>
          </a:p>
        </p:txBody>
      </p:sp>
      <p:sp>
        <p:nvSpPr>
          <p:cNvPr id="31" name="流程图: 可选过程 30"/>
          <p:cNvSpPr/>
          <p:nvPr/>
        </p:nvSpPr>
        <p:spPr>
          <a:xfrm>
            <a:off x="1705708" y="901606"/>
            <a:ext cx="1010937" cy="34435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MobileSDK</a:t>
            </a:r>
            <a:endParaRPr lang="zh-CN" altLang="en-US" sz="1155" spc="99" dirty="0">
              <a:solidFill>
                <a:schemeClr val="accent2">
                  <a:lumMod val="50000"/>
                </a:schemeClr>
              </a:solidFill>
            </a:endParaRPr>
          </a:p>
        </p:txBody>
      </p:sp>
      <p:pic>
        <p:nvPicPr>
          <p:cNvPr id="32"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53255" y="2684678"/>
            <a:ext cx="2052133" cy="1458645"/>
          </a:xfrm>
          <a:prstGeom prst="rect">
            <a:avLst/>
          </a:prstGeom>
          <a:ln>
            <a:noFill/>
          </a:ln>
          <a:effectLst>
            <a:outerShdw blurRad="190500" sx="102000" sy="102000" algn="tl" rotWithShape="0">
              <a:srgbClr val="000000">
                <a:alpha val="20000"/>
              </a:srgbClr>
            </a:outerShdw>
          </a:effectLst>
        </p:spPr>
      </p:pic>
      <p:sp>
        <p:nvSpPr>
          <p:cNvPr id="33" name="对角圆角矩形 32"/>
          <p:cNvSpPr/>
          <p:nvPr/>
        </p:nvSpPr>
        <p:spPr>
          <a:xfrm>
            <a:off x="453707" y="2506926"/>
            <a:ext cx="9010650" cy="1778437"/>
          </a:xfrm>
          <a:prstGeom prst="round2DiagRect">
            <a:avLst>
              <a:gd name="adj1" fmla="val 18441"/>
              <a:gd name="adj2" fmla="val 0"/>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310" dirty="0">
                <a:solidFill>
                  <a:schemeClr val="bg1">
                    <a:lumMod val="65000"/>
                  </a:schemeClr>
                </a:solidFill>
              </a:rPr>
              <a:t>Cloud</a:t>
            </a:r>
          </a:p>
        </p:txBody>
      </p:sp>
      <p:sp>
        <p:nvSpPr>
          <p:cNvPr id="34" name="流程图: 可选过程 33"/>
          <p:cNvSpPr/>
          <p:nvPr/>
        </p:nvSpPr>
        <p:spPr>
          <a:xfrm>
            <a:off x="8100922" y="2629810"/>
            <a:ext cx="1073616"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smtClean="0">
                <a:solidFill>
                  <a:schemeClr val="accent6">
                    <a:lumMod val="50000"/>
                  </a:schemeClr>
                </a:solidFill>
                <a:sym typeface="+mn-ea"/>
              </a:rPr>
              <a:t>I</a:t>
            </a:r>
            <a:r>
              <a:rPr lang="zh-CN" altLang="en-US" sz="1320" spc="99" dirty="0" smtClean="0">
                <a:solidFill>
                  <a:schemeClr val="accent6">
                    <a:lumMod val="50000"/>
                  </a:schemeClr>
                </a:solidFill>
                <a:sym typeface="+mn-ea"/>
              </a:rPr>
              <a:t>nterconn</a:t>
            </a:r>
            <a:r>
              <a:rPr lang="en-US" altLang="zh-CN" sz="1320" spc="99" dirty="0" smtClean="0">
                <a:solidFill>
                  <a:schemeClr val="accent6">
                    <a:lumMod val="50000"/>
                  </a:schemeClr>
                </a:solidFill>
                <a:sym typeface="+mn-ea"/>
              </a:rPr>
              <a:t>a</a:t>
            </a:r>
            <a:r>
              <a:rPr lang="zh-CN" altLang="en-US" sz="1320" spc="99" dirty="0" smtClean="0">
                <a:solidFill>
                  <a:schemeClr val="accent6">
                    <a:lumMod val="50000"/>
                  </a:schemeClr>
                </a:solidFill>
                <a:sym typeface="+mn-ea"/>
              </a:rPr>
              <a:t>ction</a:t>
            </a:r>
            <a:endParaRPr lang="zh-CN" altLang="en-US" sz="1320" spc="99" dirty="0">
              <a:solidFill>
                <a:schemeClr val="tx1">
                  <a:lumMod val="75000"/>
                  <a:lumOff val="25000"/>
                </a:schemeClr>
              </a:solidFill>
            </a:endParaRPr>
          </a:p>
        </p:txBody>
      </p:sp>
      <p:sp>
        <p:nvSpPr>
          <p:cNvPr id="35" name="流程图: 可选过程 34"/>
          <p:cNvSpPr/>
          <p:nvPr/>
        </p:nvSpPr>
        <p:spPr>
          <a:xfrm>
            <a:off x="8648231" y="3171157"/>
            <a:ext cx="521475"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AI</a:t>
            </a:r>
            <a:endParaRPr lang="zh-CN" altLang="en-US" sz="1320" spc="99" dirty="0">
              <a:solidFill>
                <a:schemeClr val="tx1">
                  <a:lumMod val="75000"/>
                  <a:lumOff val="25000"/>
                </a:schemeClr>
              </a:solidFill>
            </a:endParaRPr>
          </a:p>
        </p:txBody>
      </p:sp>
      <p:sp>
        <p:nvSpPr>
          <p:cNvPr id="36" name="流程图: 可选过程 35"/>
          <p:cNvSpPr/>
          <p:nvPr/>
        </p:nvSpPr>
        <p:spPr>
          <a:xfrm>
            <a:off x="2900591" y="3722991"/>
            <a:ext cx="1199777"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smtClean="0">
                <a:solidFill>
                  <a:schemeClr val="tx1">
                    <a:lumMod val="75000"/>
                    <a:lumOff val="25000"/>
                  </a:schemeClr>
                </a:solidFill>
              </a:rPr>
              <a:t>stream</a:t>
            </a:r>
            <a:endParaRPr lang="en-US" altLang="zh-CN" sz="1320" spc="99" dirty="0">
              <a:solidFill>
                <a:schemeClr val="tx1">
                  <a:lumMod val="75000"/>
                  <a:lumOff val="25000"/>
                </a:schemeClr>
              </a:solidFill>
            </a:endParaRPr>
          </a:p>
        </p:txBody>
      </p:sp>
      <p:sp>
        <p:nvSpPr>
          <p:cNvPr id="26" name="流程图: 可选过程 25"/>
          <p:cNvSpPr/>
          <p:nvPr/>
        </p:nvSpPr>
        <p:spPr>
          <a:xfrm>
            <a:off x="1719305" y="3722991"/>
            <a:ext cx="1072650"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Device Access</a:t>
            </a:r>
          </a:p>
        </p:txBody>
      </p:sp>
      <p:sp>
        <p:nvSpPr>
          <p:cNvPr id="29" name="流程图: 可选过程 28"/>
          <p:cNvSpPr/>
          <p:nvPr/>
        </p:nvSpPr>
        <p:spPr>
          <a:xfrm>
            <a:off x="6047313" y="3722991"/>
            <a:ext cx="881352" cy="433730"/>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sym typeface="+mn-ea"/>
              </a:rPr>
              <a:t>Cloud Storage</a:t>
            </a:r>
            <a:endParaRPr lang="zh-CN" altLang="en-US" sz="1155" spc="99" dirty="0">
              <a:solidFill>
                <a:schemeClr val="accent2">
                  <a:lumMod val="50000"/>
                </a:schemeClr>
              </a:solidFill>
            </a:endParaRPr>
          </a:p>
        </p:txBody>
      </p:sp>
      <p:sp>
        <p:nvSpPr>
          <p:cNvPr id="30" name="流程图: 可选过程 29"/>
          <p:cNvSpPr/>
          <p:nvPr/>
        </p:nvSpPr>
        <p:spPr>
          <a:xfrm>
            <a:off x="6320702" y="3171157"/>
            <a:ext cx="1072650"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Firmware Update</a:t>
            </a:r>
          </a:p>
        </p:txBody>
      </p:sp>
      <p:sp>
        <p:nvSpPr>
          <p:cNvPr id="38" name="流程图: 可选过程 37"/>
          <p:cNvSpPr/>
          <p:nvPr/>
        </p:nvSpPr>
        <p:spPr>
          <a:xfrm>
            <a:off x="2903306" y="3197135"/>
            <a:ext cx="1166809"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P2P/Relay</a:t>
            </a:r>
            <a:endParaRPr lang="zh-CN" altLang="en-US" sz="1320" spc="99" dirty="0">
              <a:solidFill>
                <a:schemeClr val="tx1">
                  <a:lumMod val="75000"/>
                  <a:lumOff val="25000"/>
                </a:schemeClr>
              </a:solidFill>
            </a:endParaRPr>
          </a:p>
        </p:txBody>
      </p:sp>
      <p:sp>
        <p:nvSpPr>
          <p:cNvPr id="41" name="流程图: 可选过程 40"/>
          <p:cNvSpPr/>
          <p:nvPr/>
        </p:nvSpPr>
        <p:spPr>
          <a:xfrm>
            <a:off x="7030107" y="3722991"/>
            <a:ext cx="1072650"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Video Call</a:t>
            </a:r>
          </a:p>
        </p:txBody>
      </p:sp>
      <p:sp>
        <p:nvSpPr>
          <p:cNvPr id="42" name="流程图: 可选过程 41"/>
          <p:cNvSpPr/>
          <p:nvPr/>
        </p:nvSpPr>
        <p:spPr>
          <a:xfrm>
            <a:off x="6913716" y="2629479"/>
            <a:ext cx="1073616"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Push</a:t>
            </a:r>
          </a:p>
        </p:txBody>
      </p:sp>
      <p:sp>
        <p:nvSpPr>
          <p:cNvPr id="44" name="流程图: 可选过程 43"/>
          <p:cNvSpPr/>
          <p:nvPr/>
        </p:nvSpPr>
        <p:spPr>
          <a:xfrm>
            <a:off x="1719305" y="3171157"/>
            <a:ext cx="1025536"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Customer</a:t>
            </a:r>
          </a:p>
        </p:txBody>
      </p:sp>
      <p:sp>
        <p:nvSpPr>
          <p:cNvPr id="45" name="流程图: 可选过程 44"/>
          <p:cNvSpPr/>
          <p:nvPr/>
        </p:nvSpPr>
        <p:spPr>
          <a:xfrm>
            <a:off x="8204201" y="3722991"/>
            <a:ext cx="974410" cy="433730"/>
          </a:xfrm>
          <a:prstGeom prst="flowChartAlternateProcess">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rgbClr val="390D27"/>
                </a:solidFill>
              </a:rPr>
              <a:t>3rd IOT</a:t>
            </a:r>
            <a:endParaRPr lang="zh-CN" altLang="en-US" sz="1155" spc="99" dirty="0">
              <a:solidFill>
                <a:srgbClr val="390D27"/>
              </a:solidFill>
            </a:endParaRPr>
          </a:p>
        </p:txBody>
      </p:sp>
      <p:sp>
        <p:nvSpPr>
          <p:cNvPr id="46" name="流程图: 可选过程 45"/>
          <p:cNvSpPr/>
          <p:nvPr/>
        </p:nvSpPr>
        <p:spPr>
          <a:xfrm>
            <a:off x="7483983" y="3171157"/>
            <a:ext cx="1073616"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320" spc="99" dirty="0">
                <a:solidFill>
                  <a:schemeClr val="tx1">
                    <a:lumMod val="75000"/>
                    <a:lumOff val="25000"/>
                  </a:schemeClr>
                </a:solidFill>
              </a:rPr>
              <a:t>Algorithm </a:t>
            </a:r>
            <a:r>
              <a:rPr lang="en-US" altLang="zh-CN" sz="1320" spc="99" dirty="0">
                <a:solidFill>
                  <a:schemeClr val="tx1">
                    <a:lumMod val="75000"/>
                    <a:lumOff val="25000"/>
                  </a:schemeClr>
                </a:solidFill>
              </a:rPr>
              <a:t>T</a:t>
            </a:r>
            <a:r>
              <a:rPr lang="zh-CN" altLang="en-US" sz="1320" spc="99" dirty="0">
                <a:solidFill>
                  <a:schemeClr val="tx1">
                    <a:lumMod val="75000"/>
                    <a:lumOff val="25000"/>
                  </a:schemeClr>
                </a:solidFill>
              </a:rPr>
              <a:t>raining</a:t>
            </a:r>
          </a:p>
        </p:txBody>
      </p:sp>
      <p:sp>
        <p:nvSpPr>
          <p:cNvPr id="47" name="流程图: 可选过程 46"/>
          <p:cNvSpPr/>
          <p:nvPr/>
        </p:nvSpPr>
        <p:spPr>
          <a:xfrm>
            <a:off x="1723319" y="2628205"/>
            <a:ext cx="1048960"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OpenAPI</a:t>
            </a:r>
            <a:endParaRPr lang="zh-CN" altLang="en-US" sz="1320" spc="99" dirty="0">
              <a:solidFill>
                <a:schemeClr val="tx1">
                  <a:lumMod val="75000"/>
                  <a:lumOff val="25000"/>
                </a:schemeClr>
              </a:solidFill>
            </a:endParaRPr>
          </a:p>
        </p:txBody>
      </p:sp>
      <p:sp>
        <p:nvSpPr>
          <p:cNvPr id="49" name="流程图: 可选过程 48"/>
          <p:cNvSpPr/>
          <p:nvPr/>
        </p:nvSpPr>
        <p:spPr>
          <a:xfrm>
            <a:off x="5726511" y="2629007"/>
            <a:ext cx="1073616"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Call Reminder</a:t>
            </a:r>
          </a:p>
        </p:txBody>
      </p:sp>
      <p:sp>
        <p:nvSpPr>
          <p:cNvPr id="50" name="流程图: 可选过程 49"/>
          <p:cNvSpPr/>
          <p:nvPr/>
        </p:nvSpPr>
        <p:spPr>
          <a:xfrm>
            <a:off x="2862763" y="2629007"/>
            <a:ext cx="1238188" cy="433730"/>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chemeClr val="tx1">
                    <a:lumMod val="75000"/>
                    <a:lumOff val="25000"/>
                  </a:schemeClr>
                </a:solidFill>
              </a:rPr>
              <a:t>Developer Service</a:t>
            </a:r>
          </a:p>
        </p:txBody>
      </p:sp>
      <p:sp>
        <p:nvSpPr>
          <p:cNvPr id="51" name="对角圆角矩形 50"/>
          <p:cNvSpPr/>
          <p:nvPr/>
        </p:nvSpPr>
        <p:spPr>
          <a:xfrm>
            <a:off x="495071" y="780046"/>
            <a:ext cx="9010650" cy="1465019"/>
          </a:xfrm>
          <a:prstGeom prst="round2DiagRect">
            <a:avLst>
              <a:gd name="adj1" fmla="val 18441"/>
              <a:gd name="adj2" fmla="val 0"/>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310" dirty="0">
                <a:solidFill>
                  <a:schemeClr val="bg1">
                    <a:lumMod val="65000"/>
                  </a:schemeClr>
                </a:solidFill>
              </a:rPr>
              <a:t>Open</a:t>
            </a:r>
          </a:p>
        </p:txBody>
      </p:sp>
      <p:sp>
        <p:nvSpPr>
          <p:cNvPr id="53" name="流程图: 可选过程 52"/>
          <p:cNvSpPr/>
          <p:nvPr/>
        </p:nvSpPr>
        <p:spPr>
          <a:xfrm>
            <a:off x="2884191" y="901606"/>
            <a:ext cx="1064916" cy="34435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PC SDK</a:t>
            </a:r>
            <a:endParaRPr lang="zh-CN" altLang="en-US" sz="1155" spc="99" dirty="0">
              <a:solidFill>
                <a:schemeClr val="accent2">
                  <a:lumMod val="50000"/>
                </a:schemeClr>
              </a:solidFill>
            </a:endParaRPr>
          </a:p>
        </p:txBody>
      </p:sp>
      <p:sp>
        <p:nvSpPr>
          <p:cNvPr id="55" name="流程图: 可选过程 54"/>
          <p:cNvSpPr/>
          <p:nvPr/>
        </p:nvSpPr>
        <p:spPr>
          <a:xfrm>
            <a:off x="2879209" y="1357075"/>
            <a:ext cx="1069897" cy="34418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HLS</a:t>
            </a:r>
            <a:endParaRPr lang="zh-CN" altLang="en-US" sz="1155" spc="99" dirty="0">
              <a:solidFill>
                <a:schemeClr val="accent2">
                  <a:lumMod val="50000"/>
                </a:schemeClr>
              </a:solidFill>
            </a:endParaRPr>
          </a:p>
        </p:txBody>
      </p:sp>
      <p:sp>
        <p:nvSpPr>
          <p:cNvPr id="56" name="流程图: 可选过程 55"/>
          <p:cNvSpPr/>
          <p:nvPr/>
        </p:nvSpPr>
        <p:spPr>
          <a:xfrm>
            <a:off x="1707138" y="1348653"/>
            <a:ext cx="1009507" cy="34418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RTMP</a:t>
            </a:r>
            <a:endParaRPr lang="zh-CN" altLang="en-US" sz="1155" spc="99" dirty="0">
              <a:solidFill>
                <a:schemeClr val="accent2">
                  <a:lumMod val="50000"/>
                </a:schemeClr>
              </a:solidFill>
            </a:endParaRPr>
          </a:p>
        </p:txBody>
      </p:sp>
      <p:sp>
        <p:nvSpPr>
          <p:cNvPr id="59" name="流程图: 可选过程 58"/>
          <p:cNvSpPr/>
          <p:nvPr/>
        </p:nvSpPr>
        <p:spPr>
          <a:xfrm>
            <a:off x="4451460" y="1806471"/>
            <a:ext cx="963093" cy="344356"/>
          </a:xfrm>
          <a:prstGeom prst="flowChartAlternate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6">
                    <a:lumMod val="50000"/>
                  </a:schemeClr>
                </a:solidFill>
              </a:rPr>
              <a:t>Message</a:t>
            </a:r>
          </a:p>
        </p:txBody>
      </p:sp>
      <p:sp>
        <p:nvSpPr>
          <p:cNvPr id="62" name="流程图: 可选过程 61"/>
          <p:cNvSpPr/>
          <p:nvPr/>
        </p:nvSpPr>
        <p:spPr>
          <a:xfrm>
            <a:off x="8204201" y="1353579"/>
            <a:ext cx="963093" cy="34435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1">
                    <a:lumMod val="50000"/>
                  </a:schemeClr>
                </a:solidFill>
              </a:rPr>
              <a:t>Car</a:t>
            </a:r>
          </a:p>
          <a:p>
            <a:pPr algn="ctr"/>
            <a:r>
              <a:rPr lang="en-US" altLang="zh-CN" sz="1155" spc="99" dirty="0">
                <a:solidFill>
                  <a:schemeClr val="accent1">
                    <a:lumMod val="50000"/>
                  </a:schemeClr>
                </a:solidFill>
              </a:rPr>
              <a:t>Number</a:t>
            </a:r>
          </a:p>
        </p:txBody>
      </p:sp>
      <p:sp>
        <p:nvSpPr>
          <p:cNvPr id="63" name="流程图: 可选过程 62"/>
          <p:cNvSpPr/>
          <p:nvPr/>
        </p:nvSpPr>
        <p:spPr>
          <a:xfrm>
            <a:off x="8215518" y="901606"/>
            <a:ext cx="963093" cy="34435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1">
                    <a:lumMod val="50000"/>
                  </a:schemeClr>
                </a:solidFill>
              </a:rPr>
              <a:t>Body</a:t>
            </a:r>
          </a:p>
        </p:txBody>
      </p:sp>
      <p:sp>
        <p:nvSpPr>
          <p:cNvPr id="64" name="流程图: 可选过程 63"/>
          <p:cNvSpPr/>
          <p:nvPr/>
        </p:nvSpPr>
        <p:spPr>
          <a:xfrm>
            <a:off x="5806083" y="1068586"/>
            <a:ext cx="1050944" cy="344356"/>
          </a:xfrm>
          <a:prstGeom prst="flowChartAlternateProcess">
            <a:avLst/>
          </a:prstGeom>
          <a:noFill/>
          <a:ln>
            <a:solidFill>
              <a:srgbClr val="9A236B"/>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rgbClr val="390D27"/>
                </a:solidFill>
              </a:rPr>
              <a:t>3</a:t>
            </a:r>
            <a:r>
              <a:rPr lang="en-US" altLang="zh-CN" sz="1155" spc="99" baseline="30000" dirty="0">
                <a:solidFill>
                  <a:srgbClr val="390D27"/>
                </a:solidFill>
              </a:rPr>
              <a:t>rd</a:t>
            </a:r>
            <a:r>
              <a:rPr lang="en-US" altLang="zh-CN" sz="1155" spc="99" dirty="0">
                <a:solidFill>
                  <a:srgbClr val="390D27"/>
                </a:solidFill>
              </a:rPr>
              <a:t> IOT</a:t>
            </a:r>
            <a:r>
              <a:rPr lang="zh-CN" altLang="en-US" sz="1155" spc="99" dirty="0">
                <a:solidFill>
                  <a:srgbClr val="390D27"/>
                </a:solidFill>
              </a:rPr>
              <a:t> </a:t>
            </a:r>
            <a:r>
              <a:rPr lang="en-US" altLang="zh-CN" sz="1155" spc="99" dirty="0">
                <a:solidFill>
                  <a:srgbClr val="390D27"/>
                </a:solidFill>
              </a:rPr>
              <a:t>SDK</a:t>
            </a:r>
            <a:endParaRPr lang="zh-CN" altLang="en-US" sz="1155" spc="99" dirty="0">
              <a:solidFill>
                <a:srgbClr val="390D27"/>
              </a:solidFill>
            </a:endParaRPr>
          </a:p>
        </p:txBody>
      </p:sp>
      <p:sp>
        <p:nvSpPr>
          <p:cNvPr id="65" name="流程图: 可选过程 64"/>
          <p:cNvSpPr/>
          <p:nvPr/>
        </p:nvSpPr>
        <p:spPr>
          <a:xfrm>
            <a:off x="1718224" y="1806231"/>
            <a:ext cx="998421" cy="34435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Streaming</a:t>
            </a:r>
          </a:p>
        </p:txBody>
      </p:sp>
      <p:sp>
        <p:nvSpPr>
          <p:cNvPr id="66" name="流程图: 可选过程 65"/>
          <p:cNvSpPr/>
          <p:nvPr/>
        </p:nvSpPr>
        <p:spPr>
          <a:xfrm>
            <a:off x="4451460" y="907194"/>
            <a:ext cx="963093" cy="344356"/>
          </a:xfrm>
          <a:prstGeom prst="flowChartAlternate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6">
                    <a:lumMod val="50000"/>
                  </a:schemeClr>
                </a:solidFill>
              </a:rPr>
              <a:t>OAuth</a:t>
            </a:r>
            <a:endParaRPr lang="zh-CN" altLang="en-US" sz="1155" spc="99" dirty="0">
              <a:solidFill>
                <a:schemeClr val="accent6">
                  <a:lumMod val="50000"/>
                </a:schemeClr>
              </a:solidFill>
            </a:endParaRPr>
          </a:p>
        </p:txBody>
      </p:sp>
      <p:sp>
        <p:nvSpPr>
          <p:cNvPr id="67" name="流程图: 可选过程 66"/>
          <p:cNvSpPr/>
          <p:nvPr/>
        </p:nvSpPr>
        <p:spPr>
          <a:xfrm>
            <a:off x="5806083" y="1600331"/>
            <a:ext cx="1076438" cy="344356"/>
          </a:xfrm>
          <a:prstGeom prst="flowChartAlternateProcess">
            <a:avLst/>
          </a:prstGeom>
          <a:noFill/>
          <a:ln>
            <a:solidFill>
              <a:srgbClr val="9A236B"/>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rgbClr val="390D27"/>
                </a:solidFill>
              </a:rPr>
              <a:t>VideoKit</a:t>
            </a:r>
            <a:endParaRPr lang="zh-CN" altLang="en-US" sz="1155" spc="99" dirty="0">
              <a:solidFill>
                <a:srgbClr val="390D27"/>
              </a:solidFill>
            </a:endParaRPr>
          </a:p>
        </p:txBody>
      </p:sp>
      <p:sp>
        <p:nvSpPr>
          <p:cNvPr id="68" name="流程图: 可选过程 67"/>
          <p:cNvSpPr/>
          <p:nvPr/>
        </p:nvSpPr>
        <p:spPr>
          <a:xfrm>
            <a:off x="7142543" y="901623"/>
            <a:ext cx="962882" cy="34418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1">
                    <a:lumMod val="50000"/>
                  </a:schemeClr>
                </a:solidFill>
              </a:rPr>
              <a:t>Face</a:t>
            </a:r>
          </a:p>
        </p:txBody>
      </p:sp>
      <p:sp>
        <p:nvSpPr>
          <p:cNvPr id="69" name="流程图: 可选过程 68"/>
          <p:cNvSpPr/>
          <p:nvPr/>
        </p:nvSpPr>
        <p:spPr>
          <a:xfrm>
            <a:off x="7514274" y="1823712"/>
            <a:ext cx="1402488" cy="34435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1">
                    <a:lumMod val="50000"/>
                  </a:schemeClr>
                </a:solidFill>
              </a:rPr>
              <a:t>Driver Behavior </a:t>
            </a:r>
          </a:p>
        </p:txBody>
      </p:sp>
      <p:sp>
        <p:nvSpPr>
          <p:cNvPr id="70" name="流程图: 可选过程 69"/>
          <p:cNvSpPr/>
          <p:nvPr/>
        </p:nvSpPr>
        <p:spPr>
          <a:xfrm>
            <a:off x="7187914" y="1388711"/>
            <a:ext cx="872139" cy="34435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1">
                    <a:lumMod val="50000"/>
                  </a:schemeClr>
                </a:solidFill>
              </a:rPr>
              <a:t>Car Shape</a:t>
            </a:r>
          </a:p>
        </p:txBody>
      </p:sp>
      <p:sp>
        <p:nvSpPr>
          <p:cNvPr id="72" name="流程图: 可选过程 71"/>
          <p:cNvSpPr/>
          <p:nvPr/>
        </p:nvSpPr>
        <p:spPr>
          <a:xfrm>
            <a:off x="4451460" y="1356905"/>
            <a:ext cx="963093" cy="344356"/>
          </a:xfrm>
          <a:prstGeom prst="flowChartAlternate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smtClean="0">
                <a:solidFill>
                  <a:schemeClr val="accent6">
                    <a:lumMod val="50000"/>
                  </a:schemeClr>
                </a:solidFill>
              </a:rPr>
              <a:t>I</a:t>
            </a:r>
            <a:r>
              <a:rPr lang="zh-CN" altLang="en-US" sz="1155" spc="99" dirty="0" smtClean="0">
                <a:solidFill>
                  <a:schemeClr val="accent6">
                    <a:lumMod val="50000"/>
                  </a:schemeClr>
                </a:solidFill>
              </a:rPr>
              <a:t>nterconn</a:t>
            </a:r>
            <a:r>
              <a:rPr lang="en-US" altLang="zh-CN" sz="1155" spc="99" dirty="0" smtClean="0">
                <a:solidFill>
                  <a:schemeClr val="accent6">
                    <a:lumMod val="50000"/>
                  </a:schemeClr>
                </a:solidFill>
              </a:rPr>
              <a:t>a</a:t>
            </a:r>
            <a:r>
              <a:rPr lang="zh-CN" altLang="en-US" sz="1155" spc="99" dirty="0" smtClean="0">
                <a:solidFill>
                  <a:schemeClr val="accent6">
                    <a:lumMod val="50000"/>
                  </a:schemeClr>
                </a:solidFill>
              </a:rPr>
              <a:t>ction</a:t>
            </a:r>
            <a:endParaRPr lang="zh-CN" altLang="en-US" sz="1155" spc="99" dirty="0">
              <a:solidFill>
                <a:schemeClr val="accent6">
                  <a:lumMod val="50000"/>
                </a:schemeClr>
              </a:solidFill>
            </a:endParaRPr>
          </a:p>
        </p:txBody>
      </p:sp>
      <p:sp>
        <p:nvSpPr>
          <p:cNvPr id="73" name="流程图: 可选过程 72"/>
          <p:cNvSpPr/>
          <p:nvPr/>
        </p:nvSpPr>
        <p:spPr>
          <a:xfrm>
            <a:off x="2895153" y="1817601"/>
            <a:ext cx="1053954" cy="344356"/>
          </a:xfrm>
          <a:prstGeom prst="flowChartAlternateProcess">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chemeClr val="accent2">
                    <a:lumMod val="50000"/>
                  </a:schemeClr>
                </a:solidFill>
              </a:rPr>
              <a:t>Cloud Storage</a:t>
            </a:r>
          </a:p>
        </p:txBody>
      </p:sp>
      <p:sp>
        <p:nvSpPr>
          <p:cNvPr id="60" name="流程图: 可选过程 59"/>
          <p:cNvSpPr/>
          <p:nvPr/>
        </p:nvSpPr>
        <p:spPr>
          <a:xfrm>
            <a:off x="7999352" y="4689584"/>
            <a:ext cx="1221997" cy="433730"/>
          </a:xfrm>
          <a:prstGeom prst="flowChartAlternateProcess">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55" spc="99" dirty="0">
                <a:solidFill>
                  <a:srgbClr val="390D27"/>
                </a:solidFill>
              </a:rPr>
              <a:t>3rd device</a:t>
            </a:r>
          </a:p>
        </p:txBody>
      </p:sp>
      <p:sp>
        <p:nvSpPr>
          <p:cNvPr id="71" name="流程图: 可选过程 70"/>
          <p:cNvSpPr/>
          <p:nvPr/>
        </p:nvSpPr>
        <p:spPr>
          <a:xfrm>
            <a:off x="6351912" y="4689584"/>
            <a:ext cx="1532340" cy="433730"/>
          </a:xfrm>
          <a:prstGeom prst="flowChartAlternateProcess">
            <a:avLst/>
          </a:prstGeom>
          <a:noFill/>
          <a:ln>
            <a:solidFill>
              <a:srgbClr val="0086A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320" spc="99" dirty="0">
                <a:solidFill>
                  <a:srgbClr val="003C48"/>
                </a:solidFill>
              </a:rPr>
              <a:t>Smart home</a:t>
            </a:r>
          </a:p>
        </p:txBody>
      </p:sp>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581" y="43727"/>
            <a:ext cx="4934804" cy="397434"/>
          </a:xfrm>
          <a:prstGeom prst="rect">
            <a:avLst/>
          </a:prstGeom>
        </p:spPr>
      </p:pic>
    </p:spTree>
    <p:extLst>
      <p:ext uri="{BB962C8B-B14F-4D97-AF65-F5344CB8AC3E}">
        <p14:creationId xmlns:p14="http://schemas.microsoft.com/office/powerpoint/2010/main" val="1995701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1007428" y="2504542"/>
            <a:ext cx="5651279" cy="1045651"/>
          </a:xfrm>
          <a:prstGeom prst="rect">
            <a:avLst/>
          </a:prstGeom>
        </p:spPr>
        <p:txBody>
          <a:bodyPr>
            <a:normAutofit/>
          </a:bodyPr>
          <a:lstStyle>
            <a:lvl1pPr marL="0" indent="0" algn="l" defTabSz="754380" rtl="0" eaLnBrk="1" latinLnBrk="0" hangingPunct="1">
              <a:lnSpc>
                <a:spcPts val="3500"/>
              </a:lnSpc>
              <a:spcBef>
                <a:spcPts val="825"/>
              </a:spcBef>
              <a:buFont typeface="Arial" panose="020B0604020202020204" pitchFamily="34" charset="0"/>
              <a:buNone/>
              <a:defRPr sz="3500" kern="1000" cap="all"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a:lnSpc>
                <a:spcPts val="3000"/>
              </a:lnSpc>
            </a:pPr>
            <a:r>
              <a:rPr lang="en-US" altLang="zh-CN" sz="3200" cap="none" dirty="0" smtClean="0">
                <a:latin typeface="Roboto Medium" panose="02000000000000000000" pitchFamily="2" charset="0"/>
                <a:ea typeface="Roboto Medium" panose="02000000000000000000" pitchFamily="2" charset="0"/>
              </a:rPr>
              <a:t>Cloud platform solutions</a:t>
            </a:r>
            <a:endParaRPr lang="zh-CN" altLang="en-US" sz="3200" cap="none" dirty="0">
              <a:latin typeface="Roboto Medium" panose="02000000000000000000" pitchFamily="2" charset="0"/>
            </a:endParaRPr>
          </a:p>
        </p:txBody>
      </p:sp>
      <p:grpSp>
        <p:nvGrpSpPr>
          <p:cNvPr id="4" name="组合 3"/>
          <p:cNvGrpSpPr/>
          <p:nvPr/>
        </p:nvGrpSpPr>
        <p:grpSpPr>
          <a:xfrm>
            <a:off x="966837" y="1239545"/>
            <a:ext cx="1035750" cy="1015663"/>
            <a:chOff x="966837" y="1239545"/>
            <a:chExt cx="1035750" cy="1015663"/>
          </a:xfrm>
        </p:grpSpPr>
        <p:sp>
          <p:nvSpPr>
            <p:cNvPr id="5" name="文本框 4"/>
            <p:cNvSpPr txBox="1"/>
            <p:nvPr/>
          </p:nvSpPr>
          <p:spPr>
            <a:xfrm>
              <a:off x="977948" y="1239545"/>
              <a:ext cx="1024639" cy="1015663"/>
            </a:xfrm>
            <a:prstGeom prst="rect">
              <a:avLst/>
            </a:prstGeom>
            <a:noFill/>
          </p:spPr>
          <p:txBody>
            <a:bodyPr wrap="none" rtlCol="0">
              <a:spAutoFit/>
            </a:bodyPr>
            <a:lstStyle/>
            <a:p>
              <a:r>
                <a:rPr lang="en-US" altLang="zh-CN" sz="6000" spc="-150" dirty="0" smtClean="0">
                  <a:solidFill>
                    <a:srgbClr val="00A0E9"/>
                  </a:solidFill>
                  <a:latin typeface="Roboto Medium" panose="02000000000000000000" pitchFamily="2" charset="0"/>
                  <a:ea typeface="Roboto Medium" panose="02000000000000000000" pitchFamily="2" charset="0"/>
                </a:rPr>
                <a:t>02</a:t>
              </a:r>
              <a:endParaRPr lang="zh-CN" altLang="en-US" sz="6600" spc="-150" dirty="0">
                <a:solidFill>
                  <a:srgbClr val="00A0E9"/>
                </a:solidFill>
                <a:latin typeface="Roboto Medium" panose="02000000000000000000" pitchFamily="2" charset="0"/>
              </a:endParaRPr>
            </a:p>
          </p:txBody>
        </p:sp>
        <p:sp>
          <p:nvSpPr>
            <p:cNvPr id="6" name="矩形 5"/>
            <p:cNvSpPr/>
            <p:nvPr/>
          </p:nvSpPr>
          <p:spPr>
            <a:xfrm>
              <a:off x="1116322" y="2195631"/>
              <a:ext cx="776772" cy="5957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6837" y="1301915"/>
              <a:ext cx="138334" cy="138334"/>
            </a:xfrm>
            <a:prstGeom prst="ellipse">
              <a:avLst/>
            </a:prstGeom>
            <a:noFill/>
            <a:ln w="57150">
              <a:solidFill>
                <a:srgbClr val="00A0E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009FE7"/>
                </a:solidFill>
              </a:endParaRPr>
            </a:p>
          </p:txBody>
        </p:sp>
      </p:gr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018" y="190572"/>
            <a:ext cx="4934804" cy="397434"/>
          </a:xfrm>
          <a:prstGeom prst="rect">
            <a:avLst/>
          </a:prstGeom>
        </p:spPr>
      </p:pic>
    </p:spTree>
    <p:extLst>
      <p:ext uri="{BB962C8B-B14F-4D97-AF65-F5344CB8AC3E}">
        <p14:creationId xmlns:p14="http://schemas.microsoft.com/office/powerpoint/2010/main" val="4952060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 name="KSO_WM_SLIDE_MODEL_TYPE" val="numdgm"/>
</p:tagLst>
</file>

<file path=ppt/tags/tag32.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 name="KSO_WM_SLIDE_MODEL_TYPE" val="numdgm"/>
</p:tagLst>
</file>

<file path=ppt/tags/tag33.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 name="KSO_WM_SLIDE_MODEL_TYPE" val="numdg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5ddde45-5ea5-4944-8b98-ca6567c8559a">6WH25RDQ7K6U-562680412-13353</_dlc_DocId>
    <_dlc_DocIdUrl xmlns="75ddde45-5ea5-4944-8b98-ca6567c8559a">
      <Url>http://vsshpd01:81/sites/EZVIZ MKT/_layouts/15/DocIdRedir.aspx?ID=6WH25RDQ7K6U-562680412-13353</Url>
      <Description>6WH25RDQ7K6U-562680412-13353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EED9FED327D0408049A0D61A0511F3" ma:contentTypeVersion="1" ma:contentTypeDescription="Create a new document." ma:contentTypeScope="" ma:versionID="3e681884a17fbf0f2519e39103585a09">
  <xsd:schema xmlns:xsd="http://www.w3.org/2001/XMLSchema" xmlns:xs="http://www.w3.org/2001/XMLSchema" xmlns:p="http://schemas.microsoft.com/office/2006/metadata/properties" xmlns:ns2="75ddde45-5ea5-4944-8b98-ca6567c8559a" targetNamespace="http://schemas.microsoft.com/office/2006/metadata/properties" ma:root="true" ma:fieldsID="7ca984d49452268849274d541c22e375" ns2:_="">
    <xsd:import namespace="75ddde45-5ea5-4944-8b98-ca6567c8559a"/>
    <xsd:element name="properties">
      <xsd:complexType>
        <xsd:sequence>
          <xsd:element name="documentManagement">
            <xsd:complexType>
              <xsd:all>
                <xsd:element ref="ns2:SharedWithUser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ddde45-5ea5-4944-8b98-ca6567c8559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永久 ID" ma:description="在添加过程中保留 I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6C9D73-0D0D-4CA6-8FC1-53B142F1E28D}">
  <ds:schemaRefs>
    <ds:schemaRef ds:uri="http://schemas.microsoft.com/office/2006/documentManagement/types"/>
    <ds:schemaRef ds:uri="http://schemas.openxmlformats.org/package/2006/metadata/core-propertie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75ddde45-5ea5-4944-8b98-ca6567c8559a"/>
    <ds:schemaRef ds:uri="http://purl.org/dc/terms/"/>
  </ds:schemaRefs>
</ds:datastoreItem>
</file>

<file path=customXml/itemProps2.xml><?xml version="1.0" encoding="utf-8"?>
<ds:datastoreItem xmlns:ds="http://schemas.openxmlformats.org/officeDocument/2006/customXml" ds:itemID="{4EE5D5C7-6E54-46A8-9191-CCAC13246B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ddde45-5ea5-4944-8b98-ca6567c855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18AAD6-5350-4642-9476-461E356F9AEC}">
  <ds:schemaRefs>
    <ds:schemaRef ds:uri="http://schemas.microsoft.com/sharepoint/events"/>
  </ds:schemaRefs>
</ds:datastoreItem>
</file>

<file path=customXml/itemProps4.xml><?xml version="1.0" encoding="utf-8"?>
<ds:datastoreItem xmlns:ds="http://schemas.openxmlformats.org/officeDocument/2006/customXml" ds:itemID="{B684331F-FA0D-4094-ACB7-ECC35D9CCF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13128</TotalTime>
  <Words>1000</Words>
  <Application>Microsoft Office PowerPoint</Application>
  <PresentationFormat>自定义</PresentationFormat>
  <Paragraphs>278</Paragraphs>
  <Slides>27</Slides>
  <Notes>17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Helvetica Neue</vt:lpstr>
      <vt:lpstr>Lato Light</vt:lpstr>
      <vt:lpstr>Montserrat Hairline</vt:lpstr>
      <vt:lpstr>Roboto Black</vt:lpstr>
      <vt:lpstr>Roboto Light</vt:lpstr>
      <vt:lpstr>Roboto Medium</vt:lpstr>
      <vt:lpstr>Source Sans Pro</vt:lpstr>
      <vt:lpstr>等线</vt:lpstr>
      <vt:lpstr>宋体</vt:lpstr>
      <vt:lpstr>微软雅黑</vt:lpstr>
      <vt:lpstr>Arial</vt:lpstr>
      <vt:lpstr>Calibri</vt:lpstr>
      <vt:lpstr>Century Gothic</vt:lpstr>
      <vt:lpstr>Helvetica</vt:lpstr>
      <vt:lpstr>Roboto</vt:lpstr>
      <vt:lpstr>Wingdings</vt:lpstr>
      <vt:lpstr>Office 主题​​</vt:lpstr>
      <vt:lpstr>PowerPoint 演示文稿</vt:lpstr>
      <vt:lpstr>PowerPoint 演示文稿</vt:lpstr>
      <vt:lpstr>PowerPoint 演示文稿</vt:lpstr>
      <vt:lpstr>PowerPoint 演示文稿</vt:lpstr>
      <vt:lpstr>EZVIZ Histroy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胡蕴琪</cp:lastModifiedBy>
  <cp:revision>286</cp:revision>
  <dcterms:created xsi:type="dcterms:W3CDTF">2019-07-13T07:35:59Z</dcterms:created>
  <dcterms:modified xsi:type="dcterms:W3CDTF">2020-05-08T11:15:06Z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0x0101008CEED9FED327D0408049A0D61A0511F3</vt:lpwstr>
  </property>
  <property fmtid="{D5CDD505-2E9C-101B-9397-08002B2CF9AE}" pid="3" name="_dlc_DocIdItemGuid">
    <vt:lpwstr>3ff85127-a1f2-4d94-8663-a31dbdfc9665</vt:lpwstr>
  </property>
</Properties>
</file>